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8.xml" ContentType="application/vnd.openxmlformats-officedocument.presentationml.tags+xml"/>
  <Override PartName="/ppt/notesSlides/notesSlide24.xml" ContentType="application/vnd.openxmlformats-officedocument.presentationml.notesSlide+xml"/>
  <Override PartName="/ppt/tags/tag9.xml" ContentType="application/vnd.openxmlformats-officedocument.presentationml.tags+xml"/>
  <Override PartName="/ppt/notesSlides/notesSlide25.xml" ContentType="application/vnd.openxmlformats-officedocument.presentationml.notesSlide+xml"/>
  <Override PartName="/ppt/tags/tag10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0"/>
  </p:notesMasterIdLst>
  <p:sldIdLst>
    <p:sldId id="257" r:id="rId2"/>
    <p:sldId id="412" r:id="rId3"/>
    <p:sldId id="292" r:id="rId4"/>
    <p:sldId id="295" r:id="rId5"/>
    <p:sldId id="496" r:id="rId6"/>
    <p:sldId id="497" r:id="rId7"/>
    <p:sldId id="498" r:id="rId8"/>
    <p:sldId id="499" r:id="rId9"/>
    <p:sldId id="500" r:id="rId10"/>
    <p:sldId id="265" r:id="rId11"/>
    <p:sldId id="266" r:id="rId12"/>
    <p:sldId id="268" r:id="rId13"/>
    <p:sldId id="269" r:id="rId14"/>
    <p:sldId id="271" r:id="rId15"/>
    <p:sldId id="273" r:id="rId16"/>
    <p:sldId id="274" r:id="rId17"/>
    <p:sldId id="285" r:id="rId18"/>
    <p:sldId id="276" r:id="rId19"/>
    <p:sldId id="286" r:id="rId20"/>
    <p:sldId id="277" r:id="rId21"/>
    <p:sldId id="288" r:id="rId22"/>
    <p:sldId id="278" r:id="rId23"/>
    <p:sldId id="280" r:id="rId24"/>
    <p:sldId id="281" r:id="rId25"/>
    <p:sldId id="283" r:id="rId26"/>
    <p:sldId id="501" r:id="rId27"/>
    <p:sldId id="489" r:id="rId28"/>
    <p:sldId id="445" r:id="rId29"/>
    <p:sldId id="505" r:id="rId30"/>
    <p:sldId id="284" r:id="rId31"/>
    <p:sldId id="506" r:id="rId32"/>
    <p:sldId id="313" r:id="rId33"/>
    <p:sldId id="293" r:id="rId34"/>
    <p:sldId id="310" r:id="rId35"/>
    <p:sldId id="508" r:id="rId36"/>
    <p:sldId id="297" r:id="rId37"/>
    <p:sldId id="291" r:id="rId38"/>
    <p:sldId id="311" r:id="rId39"/>
    <p:sldId id="259" r:id="rId40"/>
    <p:sldId id="305" r:id="rId41"/>
    <p:sldId id="307" r:id="rId42"/>
    <p:sldId id="308" r:id="rId43"/>
    <p:sldId id="304" r:id="rId44"/>
    <p:sldId id="510" r:id="rId45"/>
    <p:sldId id="517" r:id="rId46"/>
    <p:sldId id="518" r:id="rId47"/>
    <p:sldId id="519" r:id="rId48"/>
    <p:sldId id="516" r:id="rId49"/>
    <p:sldId id="525" r:id="rId50"/>
    <p:sldId id="526" r:id="rId51"/>
    <p:sldId id="524" r:id="rId52"/>
    <p:sldId id="529" r:id="rId53"/>
    <p:sldId id="536" r:id="rId54"/>
    <p:sldId id="537" r:id="rId55"/>
    <p:sldId id="530" r:id="rId56"/>
    <p:sldId id="532" r:id="rId57"/>
    <p:sldId id="538" r:id="rId58"/>
    <p:sldId id="522" r:id="rId59"/>
    <p:sldId id="287" r:id="rId60"/>
    <p:sldId id="540" r:id="rId61"/>
    <p:sldId id="542" r:id="rId62"/>
    <p:sldId id="543" r:id="rId63"/>
    <p:sldId id="509" r:id="rId64"/>
    <p:sldId id="275" r:id="rId65"/>
    <p:sldId id="279" r:id="rId66"/>
    <p:sldId id="282" r:id="rId67"/>
    <p:sldId id="507" r:id="rId68"/>
    <p:sldId id="296" r:id="rId69"/>
    <p:sldId id="302" r:id="rId70"/>
    <p:sldId id="303" r:id="rId71"/>
    <p:sldId id="309" r:id="rId72"/>
    <p:sldId id="528" r:id="rId73"/>
    <p:sldId id="539" r:id="rId74"/>
    <p:sldId id="502" r:id="rId75"/>
    <p:sldId id="503" r:id="rId76"/>
    <p:sldId id="258" r:id="rId77"/>
    <p:sldId id="504" r:id="rId78"/>
    <p:sldId id="294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4"/>
    <p:restoredTop sz="96638"/>
  </p:normalViewPr>
  <p:slideViewPr>
    <p:cSldViewPr snapToGrid="0" snapToObjects="1">
      <p:cViewPr varScale="1">
        <p:scale>
          <a:sx n="100" d="100"/>
          <a:sy n="100" d="100"/>
        </p:scale>
        <p:origin x="16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86A557-8001-48B9-9FF0-5C131EB5CD2C}" type="doc">
      <dgm:prSet loTypeId="urn:microsoft.com/office/officeart/2008/layout/VerticalCurv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837596E1-DDC9-414B-A46F-504896914CEB}">
      <dgm:prSet phldrT="[文本]" custT="1"/>
      <dgm:spPr/>
      <dgm:t>
        <a:bodyPr/>
        <a:lstStyle/>
        <a:p>
          <a:endParaRPr lang="zh-CN" altLang="en-US" sz="2400" dirty="0">
            <a:latin typeface="+mn-lt"/>
          </a:endParaRPr>
        </a:p>
      </dgm:t>
    </dgm:pt>
    <dgm:pt modelId="{8A9728C0-6295-4B73-A5B5-03610AD34F14}" type="parTrans" cxnId="{6325CD12-E35D-469E-9DCA-6A69740A4759}">
      <dgm:prSet/>
      <dgm:spPr/>
      <dgm:t>
        <a:bodyPr/>
        <a:lstStyle/>
        <a:p>
          <a:endParaRPr lang="zh-CN" altLang="en-US"/>
        </a:p>
      </dgm:t>
    </dgm:pt>
    <dgm:pt modelId="{8718F8B3-7256-404A-B691-AB4C0AA26CAA}" type="sibTrans" cxnId="{6325CD12-E35D-469E-9DCA-6A69740A4759}">
      <dgm:prSet/>
      <dgm:spPr/>
      <dgm:t>
        <a:bodyPr/>
        <a:lstStyle/>
        <a:p>
          <a:endParaRPr lang="zh-CN" altLang="en-US"/>
        </a:p>
      </dgm:t>
    </dgm:pt>
    <dgm:pt modelId="{48DEC5B6-AB66-41FD-875C-35B9D9626455}">
      <dgm:prSet phldrT="[文本]" custT="1"/>
      <dgm:spPr/>
      <dgm:t>
        <a:bodyPr/>
        <a:lstStyle/>
        <a:p>
          <a:endParaRPr lang="zh-CN" altLang="en-US" sz="2400" dirty="0">
            <a:latin typeface="+mn-lt"/>
          </a:endParaRPr>
        </a:p>
      </dgm:t>
    </dgm:pt>
    <dgm:pt modelId="{6A676D29-21CB-472F-AAD5-CA58BCB94B91}" type="parTrans" cxnId="{B0B873FB-E043-4BC3-A152-57540936ED58}">
      <dgm:prSet/>
      <dgm:spPr/>
      <dgm:t>
        <a:bodyPr/>
        <a:lstStyle/>
        <a:p>
          <a:endParaRPr lang="zh-CN" altLang="en-US"/>
        </a:p>
      </dgm:t>
    </dgm:pt>
    <dgm:pt modelId="{780FB4F7-F235-422C-9B4F-B52DFCBFC2F1}" type="sibTrans" cxnId="{B0B873FB-E043-4BC3-A152-57540936ED58}">
      <dgm:prSet/>
      <dgm:spPr/>
      <dgm:t>
        <a:bodyPr/>
        <a:lstStyle/>
        <a:p>
          <a:endParaRPr lang="zh-CN" altLang="en-US"/>
        </a:p>
      </dgm:t>
    </dgm:pt>
    <dgm:pt modelId="{98437EF3-6584-46FD-AEAB-31A0E93A3AD9}">
      <dgm:prSet phldrT="[文本]" custT="1"/>
      <dgm:spPr/>
      <dgm:t>
        <a:bodyPr/>
        <a:lstStyle/>
        <a:p>
          <a:endParaRPr lang="zh-CN" altLang="en-US" sz="2400" dirty="0">
            <a:latin typeface="+mn-lt"/>
          </a:endParaRPr>
        </a:p>
      </dgm:t>
    </dgm:pt>
    <dgm:pt modelId="{F43E342F-3E8D-4805-B9FC-77A1B4DDAACF}" type="parTrans" cxnId="{4A31425D-1C77-4601-8F88-FD293945D4DD}">
      <dgm:prSet/>
      <dgm:spPr/>
      <dgm:t>
        <a:bodyPr/>
        <a:lstStyle/>
        <a:p>
          <a:endParaRPr lang="zh-CN" altLang="en-US"/>
        </a:p>
      </dgm:t>
    </dgm:pt>
    <dgm:pt modelId="{E807263D-0CFB-42FC-965A-8250A207FB7B}" type="sibTrans" cxnId="{4A31425D-1C77-4601-8F88-FD293945D4DD}">
      <dgm:prSet/>
      <dgm:spPr/>
      <dgm:t>
        <a:bodyPr/>
        <a:lstStyle/>
        <a:p>
          <a:endParaRPr lang="zh-CN" altLang="en-US"/>
        </a:p>
      </dgm:t>
    </dgm:pt>
    <dgm:pt modelId="{86E025B7-1E52-4461-AFF9-9B0C8683C75D}" type="pres">
      <dgm:prSet presAssocID="{CA86A557-8001-48B9-9FF0-5C131EB5CD2C}" presName="Name0" presStyleCnt="0">
        <dgm:presLayoutVars>
          <dgm:chMax val="7"/>
          <dgm:chPref val="7"/>
          <dgm:dir/>
        </dgm:presLayoutVars>
      </dgm:prSet>
      <dgm:spPr/>
    </dgm:pt>
    <dgm:pt modelId="{ABD194B3-48A6-4C36-8DB1-6EDEE47C62BE}" type="pres">
      <dgm:prSet presAssocID="{CA86A557-8001-48B9-9FF0-5C131EB5CD2C}" presName="Name1" presStyleCnt="0"/>
      <dgm:spPr/>
    </dgm:pt>
    <dgm:pt modelId="{C9A6D096-9681-48E1-8BA8-6B1851E84436}" type="pres">
      <dgm:prSet presAssocID="{CA86A557-8001-48B9-9FF0-5C131EB5CD2C}" presName="cycle" presStyleCnt="0"/>
      <dgm:spPr/>
    </dgm:pt>
    <dgm:pt modelId="{3C25E288-AD55-487B-961A-01A82940F8C9}" type="pres">
      <dgm:prSet presAssocID="{CA86A557-8001-48B9-9FF0-5C131EB5CD2C}" presName="srcNode" presStyleLbl="node1" presStyleIdx="0" presStyleCnt="3"/>
      <dgm:spPr/>
    </dgm:pt>
    <dgm:pt modelId="{7188616A-1392-486E-998D-C409DBC60393}" type="pres">
      <dgm:prSet presAssocID="{CA86A557-8001-48B9-9FF0-5C131EB5CD2C}" presName="conn" presStyleLbl="parChTrans1D2" presStyleIdx="0" presStyleCnt="1"/>
      <dgm:spPr/>
    </dgm:pt>
    <dgm:pt modelId="{387C0AEF-7F17-4A67-9CBD-52C4B4BD6423}" type="pres">
      <dgm:prSet presAssocID="{CA86A557-8001-48B9-9FF0-5C131EB5CD2C}" presName="extraNode" presStyleLbl="node1" presStyleIdx="0" presStyleCnt="3"/>
      <dgm:spPr/>
    </dgm:pt>
    <dgm:pt modelId="{A087E9D1-91E1-4811-8CE5-1BFA68D28B74}" type="pres">
      <dgm:prSet presAssocID="{CA86A557-8001-48B9-9FF0-5C131EB5CD2C}" presName="dstNode" presStyleLbl="node1" presStyleIdx="0" presStyleCnt="3"/>
      <dgm:spPr/>
    </dgm:pt>
    <dgm:pt modelId="{43B5B088-7B1A-41BC-9825-EE6772745AD2}" type="pres">
      <dgm:prSet presAssocID="{837596E1-DDC9-414B-A46F-504896914CEB}" presName="text_1" presStyleLbl="node1" presStyleIdx="0" presStyleCnt="3">
        <dgm:presLayoutVars>
          <dgm:bulletEnabled val="1"/>
        </dgm:presLayoutVars>
      </dgm:prSet>
      <dgm:spPr/>
    </dgm:pt>
    <dgm:pt modelId="{139E79F8-B94A-4E71-B4E2-17B90E95A081}" type="pres">
      <dgm:prSet presAssocID="{837596E1-DDC9-414B-A46F-504896914CEB}" presName="accent_1" presStyleCnt="0"/>
      <dgm:spPr/>
    </dgm:pt>
    <dgm:pt modelId="{6ACBAB29-8052-4D31-87EC-7CEAFF02BA42}" type="pres">
      <dgm:prSet presAssocID="{837596E1-DDC9-414B-A46F-504896914CEB}" presName="accentRepeatNode" presStyleLbl="solidFgAcc1" presStyleIdx="0" presStyleCnt="3"/>
      <dgm:spPr/>
    </dgm:pt>
    <dgm:pt modelId="{B2E435FA-0421-4863-9D87-2E53B7C493CF}" type="pres">
      <dgm:prSet presAssocID="{48DEC5B6-AB66-41FD-875C-35B9D9626455}" presName="text_2" presStyleLbl="node1" presStyleIdx="1" presStyleCnt="3">
        <dgm:presLayoutVars>
          <dgm:bulletEnabled val="1"/>
        </dgm:presLayoutVars>
      </dgm:prSet>
      <dgm:spPr/>
    </dgm:pt>
    <dgm:pt modelId="{4A7A1952-1FEA-458E-960E-26BC68A00983}" type="pres">
      <dgm:prSet presAssocID="{48DEC5B6-AB66-41FD-875C-35B9D9626455}" presName="accent_2" presStyleCnt="0"/>
      <dgm:spPr/>
    </dgm:pt>
    <dgm:pt modelId="{684313DE-6DCD-4E1C-83F9-EED8963ADA15}" type="pres">
      <dgm:prSet presAssocID="{48DEC5B6-AB66-41FD-875C-35B9D9626455}" presName="accentRepeatNode" presStyleLbl="solidFgAcc1" presStyleIdx="1" presStyleCnt="3"/>
      <dgm:spPr/>
    </dgm:pt>
    <dgm:pt modelId="{7B33EB36-8203-4A3C-83CF-3669E0EE59B1}" type="pres">
      <dgm:prSet presAssocID="{98437EF3-6584-46FD-AEAB-31A0E93A3AD9}" presName="text_3" presStyleLbl="node1" presStyleIdx="2" presStyleCnt="3">
        <dgm:presLayoutVars>
          <dgm:bulletEnabled val="1"/>
        </dgm:presLayoutVars>
      </dgm:prSet>
      <dgm:spPr/>
    </dgm:pt>
    <dgm:pt modelId="{6340D7B5-F94B-4595-B719-3020E9320282}" type="pres">
      <dgm:prSet presAssocID="{98437EF3-6584-46FD-AEAB-31A0E93A3AD9}" presName="accent_3" presStyleCnt="0"/>
      <dgm:spPr/>
    </dgm:pt>
    <dgm:pt modelId="{F8D81291-1374-4CE7-B95E-FDA177BEF1AC}" type="pres">
      <dgm:prSet presAssocID="{98437EF3-6584-46FD-AEAB-31A0E93A3AD9}" presName="accentRepeatNode" presStyleLbl="solidFgAcc1" presStyleIdx="2" presStyleCnt="3"/>
      <dgm:spPr/>
    </dgm:pt>
  </dgm:ptLst>
  <dgm:cxnLst>
    <dgm:cxn modelId="{6325CD12-E35D-469E-9DCA-6A69740A4759}" srcId="{CA86A557-8001-48B9-9FF0-5C131EB5CD2C}" destId="{837596E1-DDC9-414B-A46F-504896914CEB}" srcOrd="0" destOrd="0" parTransId="{8A9728C0-6295-4B73-A5B5-03610AD34F14}" sibTransId="{8718F8B3-7256-404A-B691-AB4C0AA26CAA}"/>
    <dgm:cxn modelId="{4A31425D-1C77-4601-8F88-FD293945D4DD}" srcId="{CA86A557-8001-48B9-9FF0-5C131EB5CD2C}" destId="{98437EF3-6584-46FD-AEAB-31A0E93A3AD9}" srcOrd="2" destOrd="0" parTransId="{F43E342F-3E8D-4805-B9FC-77A1B4DDAACF}" sibTransId="{E807263D-0CFB-42FC-965A-8250A207FB7B}"/>
    <dgm:cxn modelId="{447FD199-3117-4844-B3CA-91EEF0174EBF}" type="presOf" srcId="{48DEC5B6-AB66-41FD-875C-35B9D9626455}" destId="{B2E435FA-0421-4863-9D87-2E53B7C493CF}" srcOrd="0" destOrd="0" presId="urn:microsoft.com/office/officeart/2008/layout/VerticalCurvedList"/>
    <dgm:cxn modelId="{76D380C1-7240-5A42-BAFD-AFA899FEB996}" type="presOf" srcId="{CA86A557-8001-48B9-9FF0-5C131EB5CD2C}" destId="{86E025B7-1E52-4461-AFF9-9B0C8683C75D}" srcOrd="0" destOrd="0" presId="urn:microsoft.com/office/officeart/2008/layout/VerticalCurvedList"/>
    <dgm:cxn modelId="{446F04D6-C8DC-A943-B580-863CA2A8816A}" type="presOf" srcId="{837596E1-DDC9-414B-A46F-504896914CEB}" destId="{43B5B088-7B1A-41BC-9825-EE6772745AD2}" srcOrd="0" destOrd="0" presId="urn:microsoft.com/office/officeart/2008/layout/VerticalCurvedList"/>
    <dgm:cxn modelId="{E27071D6-9F71-734F-BC1D-26CD806688BF}" type="presOf" srcId="{98437EF3-6584-46FD-AEAB-31A0E93A3AD9}" destId="{7B33EB36-8203-4A3C-83CF-3669E0EE59B1}" srcOrd="0" destOrd="0" presId="urn:microsoft.com/office/officeart/2008/layout/VerticalCurvedList"/>
    <dgm:cxn modelId="{197509F3-EB6F-AA4C-AAF7-73170575E9AA}" type="presOf" srcId="{8718F8B3-7256-404A-B691-AB4C0AA26CAA}" destId="{7188616A-1392-486E-998D-C409DBC60393}" srcOrd="0" destOrd="0" presId="urn:microsoft.com/office/officeart/2008/layout/VerticalCurvedList"/>
    <dgm:cxn modelId="{B0B873FB-E043-4BC3-A152-57540936ED58}" srcId="{CA86A557-8001-48B9-9FF0-5C131EB5CD2C}" destId="{48DEC5B6-AB66-41FD-875C-35B9D9626455}" srcOrd="1" destOrd="0" parTransId="{6A676D29-21CB-472F-AAD5-CA58BCB94B91}" sibTransId="{780FB4F7-F235-422C-9B4F-B52DFCBFC2F1}"/>
    <dgm:cxn modelId="{EB451C80-226C-2F46-AA8E-10954B0DAD99}" type="presParOf" srcId="{86E025B7-1E52-4461-AFF9-9B0C8683C75D}" destId="{ABD194B3-48A6-4C36-8DB1-6EDEE47C62BE}" srcOrd="0" destOrd="0" presId="urn:microsoft.com/office/officeart/2008/layout/VerticalCurvedList"/>
    <dgm:cxn modelId="{37BD9D55-2D41-C64A-A81D-03E0893DB89D}" type="presParOf" srcId="{ABD194B3-48A6-4C36-8DB1-6EDEE47C62BE}" destId="{C9A6D096-9681-48E1-8BA8-6B1851E84436}" srcOrd="0" destOrd="0" presId="urn:microsoft.com/office/officeart/2008/layout/VerticalCurvedList"/>
    <dgm:cxn modelId="{06CA809A-03B3-594D-8F83-C5E5480F7E33}" type="presParOf" srcId="{C9A6D096-9681-48E1-8BA8-6B1851E84436}" destId="{3C25E288-AD55-487B-961A-01A82940F8C9}" srcOrd="0" destOrd="0" presId="urn:microsoft.com/office/officeart/2008/layout/VerticalCurvedList"/>
    <dgm:cxn modelId="{B83C8483-BE45-2A4A-A00B-2A8382E9E9E9}" type="presParOf" srcId="{C9A6D096-9681-48E1-8BA8-6B1851E84436}" destId="{7188616A-1392-486E-998D-C409DBC60393}" srcOrd="1" destOrd="0" presId="urn:microsoft.com/office/officeart/2008/layout/VerticalCurvedList"/>
    <dgm:cxn modelId="{ACCF51FE-B45F-8548-AA34-B7A106162515}" type="presParOf" srcId="{C9A6D096-9681-48E1-8BA8-6B1851E84436}" destId="{387C0AEF-7F17-4A67-9CBD-52C4B4BD6423}" srcOrd="2" destOrd="0" presId="urn:microsoft.com/office/officeart/2008/layout/VerticalCurvedList"/>
    <dgm:cxn modelId="{1A3B1723-79FE-E944-B6CA-E55F80E59B97}" type="presParOf" srcId="{C9A6D096-9681-48E1-8BA8-6B1851E84436}" destId="{A087E9D1-91E1-4811-8CE5-1BFA68D28B74}" srcOrd="3" destOrd="0" presId="urn:microsoft.com/office/officeart/2008/layout/VerticalCurvedList"/>
    <dgm:cxn modelId="{775EA1C3-22E6-8245-A961-2488647751C3}" type="presParOf" srcId="{ABD194B3-48A6-4C36-8DB1-6EDEE47C62BE}" destId="{43B5B088-7B1A-41BC-9825-EE6772745AD2}" srcOrd="1" destOrd="0" presId="urn:microsoft.com/office/officeart/2008/layout/VerticalCurvedList"/>
    <dgm:cxn modelId="{83450BD2-4AA7-844C-BDA4-74FC6DE0308A}" type="presParOf" srcId="{ABD194B3-48A6-4C36-8DB1-6EDEE47C62BE}" destId="{139E79F8-B94A-4E71-B4E2-17B90E95A081}" srcOrd="2" destOrd="0" presId="urn:microsoft.com/office/officeart/2008/layout/VerticalCurvedList"/>
    <dgm:cxn modelId="{C2EABCAA-6CBB-5C4F-916F-6D85250D203E}" type="presParOf" srcId="{139E79F8-B94A-4E71-B4E2-17B90E95A081}" destId="{6ACBAB29-8052-4D31-87EC-7CEAFF02BA42}" srcOrd="0" destOrd="0" presId="urn:microsoft.com/office/officeart/2008/layout/VerticalCurvedList"/>
    <dgm:cxn modelId="{265EA87A-7B91-E242-A972-AA0AEA89180A}" type="presParOf" srcId="{ABD194B3-48A6-4C36-8DB1-6EDEE47C62BE}" destId="{B2E435FA-0421-4863-9D87-2E53B7C493CF}" srcOrd="3" destOrd="0" presId="urn:microsoft.com/office/officeart/2008/layout/VerticalCurvedList"/>
    <dgm:cxn modelId="{91DC1272-542D-AD43-B8F5-B6020A89C380}" type="presParOf" srcId="{ABD194B3-48A6-4C36-8DB1-6EDEE47C62BE}" destId="{4A7A1952-1FEA-458E-960E-26BC68A00983}" srcOrd="4" destOrd="0" presId="urn:microsoft.com/office/officeart/2008/layout/VerticalCurvedList"/>
    <dgm:cxn modelId="{3EBBBD70-D78C-104C-A50B-F6F3E899BFCC}" type="presParOf" srcId="{4A7A1952-1FEA-458E-960E-26BC68A00983}" destId="{684313DE-6DCD-4E1C-83F9-EED8963ADA15}" srcOrd="0" destOrd="0" presId="urn:microsoft.com/office/officeart/2008/layout/VerticalCurvedList"/>
    <dgm:cxn modelId="{F29DF9F0-24DB-644A-AF89-75F7E4F0D6EF}" type="presParOf" srcId="{ABD194B3-48A6-4C36-8DB1-6EDEE47C62BE}" destId="{7B33EB36-8203-4A3C-83CF-3669E0EE59B1}" srcOrd="5" destOrd="0" presId="urn:microsoft.com/office/officeart/2008/layout/VerticalCurvedList"/>
    <dgm:cxn modelId="{7B4CBC17-B017-0245-8433-6FDEDCDE66BA}" type="presParOf" srcId="{ABD194B3-48A6-4C36-8DB1-6EDEE47C62BE}" destId="{6340D7B5-F94B-4595-B719-3020E9320282}" srcOrd="6" destOrd="0" presId="urn:microsoft.com/office/officeart/2008/layout/VerticalCurvedList"/>
    <dgm:cxn modelId="{8CCCD747-8D28-CF41-A8DD-81DF91F5E8AE}" type="presParOf" srcId="{6340D7B5-F94B-4595-B719-3020E9320282}" destId="{F8D81291-1374-4CE7-B95E-FDA177BEF1A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8616A-1392-486E-998D-C409DBC60393}">
      <dsp:nvSpPr>
        <dsp:cNvPr id="0" name=""/>
        <dsp:cNvSpPr/>
      </dsp:nvSpPr>
      <dsp:spPr>
        <a:xfrm>
          <a:off x="-4502106" y="-690386"/>
          <a:ext cx="5363254" cy="5363254"/>
        </a:xfrm>
        <a:prstGeom prst="blockArc">
          <a:avLst>
            <a:gd name="adj1" fmla="val 18900000"/>
            <a:gd name="adj2" fmla="val 2700000"/>
            <a:gd name="adj3" fmla="val 403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B5B088-7B1A-41BC-9825-EE6772745AD2}">
      <dsp:nvSpPr>
        <dsp:cNvPr id="0" name=""/>
        <dsp:cNvSpPr/>
      </dsp:nvSpPr>
      <dsp:spPr>
        <a:xfrm>
          <a:off x="553827" y="398248"/>
          <a:ext cx="3687850" cy="79649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22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 dirty="0">
            <a:latin typeface="+mn-lt"/>
          </a:endParaRPr>
        </a:p>
      </dsp:txBody>
      <dsp:txXfrm>
        <a:off x="553827" y="398248"/>
        <a:ext cx="3687850" cy="796496"/>
      </dsp:txXfrm>
    </dsp:sp>
    <dsp:sp modelId="{6ACBAB29-8052-4D31-87EC-7CEAFF02BA42}">
      <dsp:nvSpPr>
        <dsp:cNvPr id="0" name=""/>
        <dsp:cNvSpPr/>
      </dsp:nvSpPr>
      <dsp:spPr>
        <a:xfrm>
          <a:off x="56017" y="298686"/>
          <a:ext cx="995620" cy="9956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E435FA-0421-4863-9D87-2E53B7C493CF}">
      <dsp:nvSpPr>
        <dsp:cNvPr id="0" name=""/>
        <dsp:cNvSpPr/>
      </dsp:nvSpPr>
      <dsp:spPr>
        <a:xfrm>
          <a:off x="843353" y="1592992"/>
          <a:ext cx="3398324" cy="7964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22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 dirty="0">
            <a:latin typeface="+mn-lt"/>
          </a:endParaRPr>
        </a:p>
      </dsp:txBody>
      <dsp:txXfrm>
        <a:off x="843353" y="1592992"/>
        <a:ext cx="3398324" cy="796496"/>
      </dsp:txXfrm>
    </dsp:sp>
    <dsp:sp modelId="{684313DE-6DCD-4E1C-83F9-EED8963ADA15}">
      <dsp:nvSpPr>
        <dsp:cNvPr id="0" name=""/>
        <dsp:cNvSpPr/>
      </dsp:nvSpPr>
      <dsp:spPr>
        <a:xfrm>
          <a:off x="345543" y="1493430"/>
          <a:ext cx="995620" cy="9956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33EB36-8203-4A3C-83CF-3669E0EE59B1}">
      <dsp:nvSpPr>
        <dsp:cNvPr id="0" name=""/>
        <dsp:cNvSpPr/>
      </dsp:nvSpPr>
      <dsp:spPr>
        <a:xfrm>
          <a:off x="553827" y="2787736"/>
          <a:ext cx="3687850" cy="79649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22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 dirty="0">
            <a:latin typeface="+mn-lt"/>
          </a:endParaRPr>
        </a:p>
      </dsp:txBody>
      <dsp:txXfrm>
        <a:off x="553827" y="2787736"/>
        <a:ext cx="3687850" cy="796496"/>
      </dsp:txXfrm>
    </dsp:sp>
    <dsp:sp modelId="{F8D81291-1374-4CE7-B95E-FDA177BEF1AC}">
      <dsp:nvSpPr>
        <dsp:cNvPr id="0" name=""/>
        <dsp:cNvSpPr/>
      </dsp:nvSpPr>
      <dsp:spPr>
        <a:xfrm>
          <a:off x="56017" y="2688174"/>
          <a:ext cx="995620" cy="9956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DC480-E02D-9846-B18C-2B3211000646}" type="datetimeFigureOut">
              <a:rPr lang="en-US" smtClean="0"/>
              <a:t>12/8/21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D64E1-D399-9B43-A0D9-14D77CC69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11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665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11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71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99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E5884-232A-5C4C-A95B-72C4215E730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78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E5884-232A-5C4C-A95B-72C4215E730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59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TODO: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</a:p>
          <a:p>
            <a:r>
              <a:rPr lang="en-US" altLang="zh-CN" dirty="0"/>
              <a:t>There's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ports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prefix</a:t>
            </a:r>
          </a:p>
          <a:p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figures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===</a:t>
            </a:r>
          </a:p>
          <a:p>
            <a:r>
              <a:rPr lang="en-US" altLang="zh-CN" dirty="0" err="1"/>
              <a:t>Contritbuion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</a:p>
          <a:p>
            <a:endParaRPr lang="en-US" dirty="0"/>
          </a:p>
          <a:p>
            <a:r>
              <a:rPr lang="en-US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 err="1"/>
              <a:t>sdn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understood,</a:t>
            </a:r>
            <a:r>
              <a:rPr lang="zh-CN" altLang="en-US" dirty="0"/>
              <a:t> </a:t>
            </a:r>
            <a:r>
              <a:rPr lang="en-US" altLang="zh-CN" dirty="0"/>
              <a:t>/accepted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things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setting</a:t>
            </a:r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particular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LHS: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</a:p>
          <a:p>
            <a:r>
              <a:rPr lang="en-US" altLang="zh-CN" dirty="0"/>
              <a:t>RHS: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 err="1"/>
              <a:t>netowork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 err="1"/>
              <a:t>becomse</a:t>
            </a:r>
            <a:r>
              <a:rPr lang="zh-CN" altLang="en-US" dirty="0"/>
              <a:t> </a:t>
            </a:r>
            <a:r>
              <a:rPr lang="en-US" altLang="zh-CN" dirty="0" err="1"/>
              <a:t>fleixble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 err="1"/>
              <a:t>sinlge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SDN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pipeline,</a:t>
            </a:r>
            <a:r>
              <a:rPr lang="zh-CN" altLang="en-US" dirty="0"/>
              <a:t> </a:t>
            </a:r>
            <a:r>
              <a:rPr lang="en-US" altLang="zh-CN" dirty="0"/>
              <a:t>multi-port,</a:t>
            </a:r>
            <a:r>
              <a:rPr lang="zh-CN" altLang="en-US" dirty="0"/>
              <a:t> </a:t>
            </a:r>
            <a:r>
              <a:rPr lang="en-US" altLang="zh-CN" dirty="0"/>
              <a:t>LB,</a:t>
            </a:r>
            <a:r>
              <a:rPr lang="zh-CN" altLang="en-US" dirty="0"/>
              <a:t> 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E5884-232A-5C4C-A95B-72C4215E730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27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TODO: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SDI</a:t>
            </a:r>
            <a:r>
              <a:rPr lang="zh-CN" altLang="en-US" dirty="0"/>
              <a:t> </a:t>
            </a:r>
            <a:r>
              <a:rPr lang="en-US" altLang="zh-CN" dirty="0"/>
              <a:t>net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Sure</a:t>
            </a:r>
            <a:r>
              <a:rPr lang="zh-CN" altLang="en-US" dirty="0"/>
              <a:t> </a:t>
            </a:r>
            <a:r>
              <a:rPr lang="en-US" altLang="zh-CN" dirty="0"/>
              <a:t>m</a:t>
            </a:r>
          </a:p>
          <a:p>
            <a:endParaRPr lang="en-US" altLang="zh-CN" dirty="0"/>
          </a:p>
          <a:p>
            <a:r>
              <a:rPr lang="en-US" altLang="zh-CN" dirty="0" err="1"/>
              <a:t>ultipel</a:t>
            </a:r>
            <a:r>
              <a:rPr lang="zh-CN" altLang="en-US" dirty="0"/>
              <a:t> </a:t>
            </a:r>
            <a:r>
              <a:rPr lang="en-US" altLang="zh-CN" dirty="0"/>
              <a:t>paths,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 err="1"/>
              <a:t>dst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</a:p>
          <a:p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payment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client: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 err="1"/>
              <a:t>plaen</a:t>
            </a:r>
            <a:r>
              <a:rPr lang="zh-CN" altLang="en-US" dirty="0"/>
              <a:t> </a:t>
            </a:r>
            <a:r>
              <a:rPr lang="en-US" altLang="zh-CN" dirty="0"/>
              <a:t>connection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 err="1"/>
              <a:t>swtich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subset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call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SDI-net</a:t>
            </a:r>
            <a:r>
              <a:rPr lang="zh-CN" altLang="en-US" dirty="0"/>
              <a:t> </a:t>
            </a:r>
            <a:r>
              <a:rPr lang="en-US" altLang="zh-CN" dirty="0"/>
              <a:t>(comment: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subset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them,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simplify</a:t>
            </a:r>
            <a:r>
              <a:rPr lang="zh-CN" altLang="en-US" dirty="0"/>
              <a:t> </a:t>
            </a:r>
            <a:r>
              <a:rPr lang="en-US" altLang="zh-CN" dirty="0"/>
              <a:t>management/business,</a:t>
            </a:r>
            <a:r>
              <a:rPr lang="zh-CN" altLang="en-US" dirty="0"/>
              <a:t> </a:t>
            </a:r>
            <a:r>
              <a:rPr lang="en-US" altLang="zh-CN" dirty="0"/>
              <a:t>arrange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relationship)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E5884-232A-5C4C-A95B-72C4215E730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75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Major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 err="1"/>
              <a:t>dynamc</a:t>
            </a:r>
            <a:endParaRPr lang="en-US" altLang="zh-CN" dirty="0"/>
          </a:p>
          <a:p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analogy:</a:t>
            </a:r>
            <a:r>
              <a:rPr lang="zh-CN" altLang="en-US" dirty="0"/>
              <a:t> </a:t>
            </a:r>
            <a:r>
              <a:rPr lang="en-US" altLang="zh-CN" dirty="0" err="1"/>
              <a:t>sdn</a:t>
            </a:r>
            <a:r>
              <a:rPr lang="zh-CN" altLang="en-US" dirty="0"/>
              <a:t> </a:t>
            </a:r>
            <a:r>
              <a:rPr lang="en-US" altLang="zh-CN" dirty="0"/>
              <a:t>port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up/down</a:t>
            </a:r>
            <a:r>
              <a:rPr lang="zh-CN" altLang="en-US" dirty="0"/>
              <a:t> </a:t>
            </a:r>
            <a:r>
              <a:rPr lang="en-US" altLang="zh-CN" dirty="0"/>
              <a:t>dynamic,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port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path,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property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port,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coupled.</a:t>
            </a:r>
          </a:p>
          <a:p>
            <a:endParaRPr lang="en-US" dirty="0"/>
          </a:p>
          <a:p>
            <a:r>
              <a:rPr lang="en-US" altLang="zh-CN" dirty="0"/>
              <a:t>=============</a:t>
            </a:r>
            <a:endParaRPr lang="en-US" dirty="0"/>
          </a:p>
          <a:p>
            <a:r>
              <a:rPr lang="en-US" altLang="zh-CN" sz="1200" dirty="0"/>
              <a:t>a</a:t>
            </a:r>
            <a:r>
              <a:rPr lang="zh-CN" altLang="en-US" sz="1200" dirty="0"/>
              <a:t> </a:t>
            </a:r>
            <a:r>
              <a:rPr lang="en-US" altLang="zh-CN" sz="1200" dirty="0"/>
              <a:t>client</a:t>
            </a:r>
            <a:r>
              <a:rPr lang="zh-CN" altLang="en-US" sz="1200" dirty="0"/>
              <a:t> </a:t>
            </a:r>
            <a:r>
              <a:rPr lang="en-US" altLang="zh-CN" sz="1200" dirty="0"/>
              <a:t>cannot</a:t>
            </a:r>
            <a:r>
              <a:rPr lang="zh-CN" altLang="en-US" sz="1200" dirty="0"/>
              <a:t> </a:t>
            </a:r>
            <a:r>
              <a:rPr lang="en-US" altLang="zh-CN" sz="1200" dirty="0"/>
              <a:t>control</a:t>
            </a:r>
            <a:r>
              <a:rPr lang="zh-CN" altLang="en-US" sz="1200" dirty="0"/>
              <a:t> </a:t>
            </a:r>
            <a:r>
              <a:rPr lang="en-US" altLang="zh-CN" sz="1200" dirty="0"/>
              <a:t>E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select</a:t>
            </a:r>
            <a:r>
              <a:rPr lang="zh-CN" altLang="en-US" sz="1200" dirty="0"/>
              <a:t> </a:t>
            </a:r>
            <a:r>
              <a:rPr lang="en-US" altLang="zh-CN" sz="1200" dirty="0"/>
              <a:t>[E,</a:t>
            </a:r>
            <a:r>
              <a:rPr lang="zh-CN" altLang="en-US" sz="1200" dirty="0"/>
              <a:t> </a:t>
            </a:r>
            <a:r>
              <a:rPr lang="en-US" altLang="zh-CN" sz="1200" dirty="0"/>
              <a:t>F,</a:t>
            </a:r>
            <a:r>
              <a:rPr lang="zh-CN" altLang="en-US" sz="1200" dirty="0"/>
              <a:t> </a:t>
            </a:r>
            <a:r>
              <a:rPr lang="en-US" altLang="zh-CN" sz="1200" dirty="0"/>
              <a:t>D]</a:t>
            </a:r>
            <a:r>
              <a:rPr lang="zh-CN" altLang="en-US" sz="1200" dirty="0"/>
              <a:t> </a:t>
            </a:r>
            <a:r>
              <a:rPr lang="en-US" altLang="zh-CN" sz="1200" dirty="0"/>
              <a:t>and</a:t>
            </a:r>
            <a:r>
              <a:rPr lang="zh-CN" altLang="en-US" sz="1200" dirty="0"/>
              <a:t> </a:t>
            </a:r>
            <a:r>
              <a:rPr lang="en-US" altLang="zh-CN" sz="1200" dirty="0"/>
              <a:t>A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select</a:t>
            </a:r>
            <a:r>
              <a:rPr lang="zh-CN" altLang="en-US" sz="1200" dirty="0"/>
              <a:t> </a:t>
            </a:r>
            <a:r>
              <a:rPr lang="en-US" altLang="zh-CN" sz="1200" dirty="0"/>
              <a:t>[A,</a:t>
            </a:r>
            <a:r>
              <a:rPr lang="zh-CN" altLang="en-US" sz="1200" dirty="0"/>
              <a:t> </a:t>
            </a:r>
            <a:r>
              <a:rPr lang="en-US" altLang="zh-CN" sz="1200" dirty="0"/>
              <a:t>B,</a:t>
            </a:r>
            <a:r>
              <a:rPr lang="zh-CN" altLang="en-US" sz="1200" dirty="0"/>
              <a:t> </a:t>
            </a:r>
            <a:r>
              <a:rPr lang="en-US" altLang="zh-CN" sz="1200" dirty="0"/>
              <a:t>E,</a:t>
            </a:r>
            <a:r>
              <a:rPr lang="zh-CN" altLang="en-US" sz="1200" dirty="0"/>
              <a:t> </a:t>
            </a:r>
            <a:r>
              <a:rPr lang="en-US" altLang="zh-CN" sz="1200" dirty="0"/>
              <a:t>F,</a:t>
            </a:r>
            <a:r>
              <a:rPr lang="zh-CN" altLang="en-US" sz="1200" dirty="0"/>
              <a:t> </a:t>
            </a:r>
            <a:r>
              <a:rPr lang="en-US" altLang="zh-CN" sz="1200" dirty="0"/>
              <a:t>D]</a:t>
            </a:r>
            <a:r>
              <a:rPr lang="zh-CN" altLang="en-US" sz="1200" dirty="0"/>
              <a:t> </a:t>
            </a:r>
            <a:r>
              <a:rPr lang="en-US" altLang="zh-CN" sz="1200" dirty="0"/>
              <a:t>simultaneously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E5884-232A-5C4C-A95B-72C4215E730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46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TODO: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outline</a:t>
            </a:r>
          </a:p>
          <a:p>
            <a:endParaRPr lang="en-US" dirty="0"/>
          </a:p>
          <a:p>
            <a:r>
              <a:rPr lang="en-US" altLang="zh-CN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comma,</a:t>
            </a:r>
            <a:r>
              <a:rPr lang="zh-CN" altLang="en-US" dirty="0"/>
              <a:t> </a:t>
            </a:r>
            <a:endParaRPr lang="en-US" dirty="0"/>
          </a:p>
          <a:p>
            <a:endParaRPr lang="en-US" dirty="0"/>
          </a:p>
          <a:p>
            <a:r>
              <a:rPr lang="en-US" altLang="zh-CN" dirty="0"/>
              <a:t>Introduction</a:t>
            </a:r>
          </a:p>
          <a:p>
            <a:r>
              <a:rPr lang="en-US" altLang="zh-CN" dirty="0"/>
              <a:t>SDI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r>
              <a:rPr lang="en-US" altLang="zh-CN" dirty="0"/>
              <a:t>Client</a:t>
            </a:r>
            <a:r>
              <a:rPr lang="zh-CN" altLang="en-US" dirty="0"/>
              <a:t> </a:t>
            </a:r>
            <a:r>
              <a:rPr lang="en-US" altLang="zh-CN" dirty="0"/>
              <a:t>SDI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E5884-232A-5C4C-A95B-72C4215E730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87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TODO: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analysis,</a:t>
            </a:r>
            <a:r>
              <a:rPr lang="zh-CN" altLang="en-US" dirty="0"/>
              <a:t> </a:t>
            </a:r>
            <a:r>
              <a:rPr lang="en-US" altLang="zh-CN" dirty="0"/>
              <a:t>enumerate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route,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E5884-232A-5C4C-A95B-72C4215E730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71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27444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Added</a:t>
            </a:r>
            <a:r>
              <a:rPr lang="zh-CN" altLang="en-US" dirty="0"/>
              <a:t> </a:t>
            </a:r>
            <a:r>
              <a:rPr lang="en-US" altLang="zh-CN" dirty="0"/>
              <a:t>earlier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E5884-232A-5C4C-A95B-72C4215E730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70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TODO: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consistency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slide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understanding,</a:t>
            </a:r>
            <a:r>
              <a:rPr lang="zh-CN" altLang="en-US" dirty="0"/>
              <a:t> </a:t>
            </a:r>
            <a:r>
              <a:rPr lang="en-US" altLang="zh-CN" dirty="0" err="1"/>
              <a:t>nto</a:t>
            </a:r>
            <a:r>
              <a:rPr lang="zh-CN" altLang="en-US" dirty="0"/>
              <a:t> </a:t>
            </a:r>
            <a:r>
              <a:rPr lang="en-US" altLang="zh-CN" dirty="0"/>
              <a:t>challenge</a:t>
            </a:r>
          </a:p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comets</a:t>
            </a:r>
            <a:r>
              <a:rPr lang="zh-CN" altLang="en-US" dirty="0"/>
              <a:t> </a:t>
            </a:r>
            <a:r>
              <a:rPr lang="en-US" altLang="zh-CN" dirty="0"/>
              <a:t>issue,</a:t>
            </a:r>
            <a:r>
              <a:rPr lang="zh-CN" altLang="en-US" dirty="0"/>
              <a:t> </a:t>
            </a:r>
            <a:r>
              <a:rPr lang="en-US" altLang="zh-CN" dirty="0"/>
              <a:t>i.e.,</a:t>
            </a:r>
            <a:r>
              <a:rPr lang="zh-CN" altLang="en-US" dirty="0"/>
              <a:t> </a:t>
            </a:r>
            <a:r>
              <a:rPr lang="en-US" altLang="zh-CN" dirty="0"/>
              <a:t>client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 err="1"/>
              <a:t>cuase</a:t>
            </a:r>
            <a:r>
              <a:rPr lang="zh-CN" altLang="en-US" dirty="0"/>
              <a:t> </a:t>
            </a:r>
            <a:r>
              <a:rPr lang="en-US" altLang="zh-CN" dirty="0"/>
              <a:t>issue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churns,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3-layer</a:t>
            </a:r>
            <a:r>
              <a:rPr lang="zh-CN" altLang="en-US" dirty="0"/>
              <a:t> </a:t>
            </a:r>
            <a:r>
              <a:rPr lang="en-US" altLang="zh-CN" dirty="0" err="1"/>
              <a:t>deisng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redraw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design,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example: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plane</a:t>
            </a:r>
            <a:r>
              <a:rPr lang="zh-CN" altLang="en-US" dirty="0"/>
              <a:t> </a:t>
            </a:r>
            <a:r>
              <a:rPr lang="en-US" altLang="zh-CN" dirty="0"/>
              <a:t>(FIB),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plane</a:t>
            </a:r>
            <a:r>
              <a:rPr lang="zh-CN" altLang="en-US" dirty="0"/>
              <a:t> </a:t>
            </a:r>
            <a:r>
              <a:rPr lang="en-US" altLang="zh-CN" dirty="0"/>
              <a:t>(RIB),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plane/transaction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(RIB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transition)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E5884-232A-5C4C-A95B-72C4215E730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62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5183A-437B-0A4E-AEBC-1650DFA9246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69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27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2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990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89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0204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9266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dirty="0">
                <a:ea typeface="ＭＳ Ｐゴシック" charset="-128"/>
              </a:rPr>
              <a:t>http://</a:t>
            </a:r>
            <a:r>
              <a:rPr lang="en-US" altLang="x-none" dirty="0" err="1">
                <a:ea typeface="ＭＳ Ｐゴシック" charset="-128"/>
              </a:rPr>
              <a:t>www.comscore.com</a:t>
            </a:r>
            <a:r>
              <a:rPr lang="en-US" altLang="x-none" dirty="0">
                <a:ea typeface="ＭＳ Ｐゴシック" charset="-128"/>
              </a:rPr>
              <a:t>/Insights/</a:t>
            </a:r>
            <a:r>
              <a:rPr lang="en-US" altLang="x-none" dirty="0" err="1">
                <a:ea typeface="ＭＳ Ｐゴシック" charset="-128"/>
              </a:rPr>
              <a:t>Press_Releases</a:t>
            </a:r>
            <a:r>
              <a:rPr lang="en-US" altLang="x-none" dirty="0">
                <a:ea typeface="ＭＳ Ｐゴシック" charset="-128"/>
              </a:rPr>
              <a:t>/2013/8/comScore_Media_Metrix_Ranks_Top_50_U.S._Web_Properties_for_July_2013</a:t>
            </a:r>
          </a:p>
        </p:txBody>
      </p:sp>
    </p:spTree>
    <p:extLst>
      <p:ext uri="{BB962C8B-B14F-4D97-AF65-F5344CB8AC3E}">
        <p14:creationId xmlns:p14="http://schemas.microsoft.com/office/powerpoint/2010/main" val="3381025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11CE60-2CD4-4240-82EE-F73CB1C53CE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24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6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E407F-03C5-4843-B554-69C65ECDC85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37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23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50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7B583-4296-AD49-A29F-C4CD7F125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094E9-FF2F-D84D-8D4D-F0FDF83C9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53B32-FDC1-7A42-BD04-F86F8D1D8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C1CE-EAF9-C74E-AAF1-480711C15A76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84BFB-CB27-0144-BA65-CC2BD6DEE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6065E-D498-D341-B75C-36F35FA05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96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C77D-DBB7-CF44-BB7F-A3CEFFF4A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633CD-D80A-4145-ACB7-F819F137D0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473B4-90C6-EA41-816D-8ED045C50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3BA0A-14E7-D84E-A00F-58348092D5DF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20B53-C232-DF4F-A2E7-7A27E64A0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018DF-0B5A-5049-ABDE-22DCF269C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86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23D451-2907-2443-83D5-97C8C0EC1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0F638A-8880-A448-8866-B262A6D82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EA2E0-DF76-254D-9F55-138920FC8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9070-733E-0B45-971F-8AA78EBAB581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E7885-0CEF-2347-9439-A1EE8287A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08666-38A7-A44D-8D9F-8FB0C5D41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12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214" y="228178"/>
            <a:ext cx="10363623" cy="11440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0214" y="1600412"/>
            <a:ext cx="5079296" cy="4647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2428" y="1600412"/>
            <a:ext cx="5081409" cy="4647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C1B428-184D-A041-9A70-14D68A484EE9}" type="datetime1">
              <a:rPr lang="en-US" altLang="x-none" smtClean="0"/>
              <a:t>12/8/21</a:t>
            </a:fld>
            <a:endParaRPr lang="en-US" altLang="x-none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0F60C1-DDC1-7E47-A164-022BDDF139E4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4469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6F27D-2C63-4C40-B9EF-2DABD1A13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9D996-E05A-CF48-91A4-3342E981B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71CDE-1285-DA42-A1A3-17E50AE84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6CABD-3A30-B443-ADD7-3EE7FEEC8626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D2EE0-411B-1D4E-8430-AFE154274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403BB-523C-C845-80E4-F6D28C5E1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89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FE80-D0A2-554F-82EE-FFF121EF6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08025-9AF0-D547-A8FB-C53FC7A03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E4182-A088-6F46-AEBE-60534197D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BC20-877C-D247-9F88-2EBD6EBAE4A5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479DA-935A-5A40-8060-B80A8255C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C7851-7E04-DF4A-84A7-25C80339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00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72195-8145-564A-9AFE-40B11D2D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2EDF0-0BB5-9041-B9D7-1E06F713A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E4B57-CCA2-824A-B603-E6651A3BF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01BAB-C283-3341-9242-353AB32EB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5228F-A94E-784E-8519-7E7C2D62B3A7}" type="datetime1">
              <a:rPr lang="en-US" smtClean="0"/>
              <a:t>12/8/21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FAC0D-B188-DE4F-8558-701E07F4E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2709F-1DDE-B845-AC3D-552558B2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485AD-EBF3-1D45-AF84-B86C9468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AAB0-7CF8-4447-B7A9-8A15C99DA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2FBDAC-4D5D-E444-817C-93EAFB1E8D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03D64-1A32-0444-A9B4-BB87C26C0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6D6566-AE42-8A40-9849-AA80029F7E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9ED634-9120-E142-AF6B-6D165C949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62D2-252E-1E4F-BF13-CC4FD1F6438F}" type="datetime1">
              <a:rPr lang="en-US" smtClean="0"/>
              <a:t>12/8/21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10439-56F6-724B-BF0B-8BCBCE0D5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5B7AEF-1A26-6A41-86BA-65361D1C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30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6D53D-35E0-8E4B-8595-6626B5E67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4827B3-6376-1140-A61B-1CA5028FA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6482A-3403-C641-B62F-A2404904376E}" type="datetime1">
              <a:rPr lang="en-US" smtClean="0"/>
              <a:t>12/8/21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EAA04-695E-F146-B889-94F781977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FC447-2F03-EC48-9F1F-0C21FB60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1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D97C46-A029-8743-B9D7-3A20FC181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230A-1DD2-0B4D-951A-A2D19C26CE8F}" type="datetime1">
              <a:rPr lang="en-US" smtClean="0"/>
              <a:t>12/8/21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B0E35-D4F9-0B4F-B1EF-C6D28BE0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B50B5-1032-D84B-A8C2-F5AEBAE4D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16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50D30-C285-C447-A7CA-CA431663E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2E41C-CB5E-5543-85CA-E546B5FBD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AE5144-C1E5-E644-B5BB-E16C65991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AB3E2-CB20-634F-8D16-30A58A866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3F0F4-74DD-4C42-813F-95247410F340}" type="datetime1">
              <a:rPr lang="en-US" smtClean="0"/>
              <a:t>12/8/21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3A5F3-A4CB-5B4B-8410-8D133AA66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CA267E-5B7A-CC42-9114-5B4A258F4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8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02327-A36B-3946-9864-EF17F729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CFE742-982C-134C-8C2C-1341721B11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544E5-DB0C-FF41-AFAF-03C55E477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3D47D5-3E50-4F4A-8037-2BADC0B65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9BAD5-5029-EB46-AB69-7E4507514486}" type="datetime1">
              <a:rPr lang="en-US" smtClean="0"/>
              <a:t>12/8/21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6790E-A0C3-2841-B2DB-8EB4624DE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095AE-8D7E-4D43-A4CB-C4733C23F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1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B41096-83AD-7742-8854-DCFD1AAD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87C06-3B28-EE48-A6C1-7BA505B74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A2982-85F3-4745-8666-C1C2800AD6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538E6-418E-5B45-939F-82C3E9C62C8F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26DE9-817B-8C41-807B-7B317102B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8A92C-F834-5E4C-963E-2F4D9395C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31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tiff"/><Relationship Id="rId7" Type="http://schemas.openxmlformats.org/officeDocument/2006/relationships/image" Target="../media/image30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21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90.png"/><Relationship Id="rId10" Type="http://schemas.openxmlformats.org/officeDocument/2006/relationships/image" Target="../media/image180.png"/><Relationship Id="rId9" Type="http://schemas.openxmlformats.org/officeDocument/2006/relationships/image" Target="../media/image1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40.png"/><Relationship Id="rId5" Type="http://schemas.openxmlformats.org/officeDocument/2006/relationships/image" Target="../media/image41.tiff"/><Relationship Id="rId4" Type="http://schemas.openxmlformats.org/officeDocument/2006/relationships/image" Target="../media/image4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image" Target="../media/image9.e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png"/><Relationship Id="rId12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.emf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6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Relationship Id="rId14" Type="http://schemas.openxmlformats.org/officeDocument/2006/relationships/image" Target="../media/image10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46.emf"/><Relationship Id="rId9" Type="http://schemas.openxmlformats.org/officeDocument/2006/relationships/image" Target="../media/image4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270.png"/><Relationship Id="rId7" Type="http://schemas.openxmlformats.org/officeDocument/2006/relationships/image" Target="../media/image310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1" Type="http://schemas.openxmlformats.org/officeDocument/2006/relationships/image" Target="../media/image50.tiff"/><Relationship Id="rId5" Type="http://schemas.openxmlformats.org/officeDocument/2006/relationships/image" Target="../media/image290.png"/><Relationship Id="rId10" Type="http://schemas.openxmlformats.org/officeDocument/2006/relationships/image" Target="../media/image340.png"/><Relationship Id="rId4" Type="http://schemas.openxmlformats.org/officeDocument/2006/relationships/image" Target="../media/image281.png"/><Relationship Id="rId9" Type="http://schemas.openxmlformats.org/officeDocument/2006/relationships/image" Target="../media/image3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4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tiff"/><Relationship Id="rId4" Type="http://schemas.openxmlformats.org/officeDocument/2006/relationships/image" Target="../media/image5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tiff"/><Relationship Id="rId4" Type="http://schemas.openxmlformats.org/officeDocument/2006/relationships/image" Target="../media/image6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tiff"/><Relationship Id="rId4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tiff"/><Relationship Id="rId4" Type="http://schemas.openxmlformats.org/officeDocument/2006/relationships/image" Target="../media/image75.jpeg"/></Relationships>
</file>

<file path=ppt/slides/_rels/slide7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23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77.emf"/><Relationship Id="rId4" Type="http://schemas.openxmlformats.org/officeDocument/2006/relationships/diagramData" Target="../diagrams/data1.xml"/><Relationship Id="rId9" Type="http://schemas.openxmlformats.org/officeDocument/2006/relationships/oleObject" Target="../embeddings/oleObject3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78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4414-300F-1A43-9C98-4A0EB6845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375" y="1122363"/>
            <a:ext cx="10843590" cy="2387600"/>
          </a:xfrm>
        </p:spPr>
        <p:txBody>
          <a:bodyPr>
            <a:noAutofit/>
          </a:bodyPr>
          <a:lstStyle/>
          <a:p>
            <a:r>
              <a:rPr lang="en-US" altLang="zh-CN" sz="4400" dirty="0"/>
              <a:t>Interdomain</a:t>
            </a:r>
            <a:r>
              <a:rPr lang="zh-CN" altLang="en-US" sz="4400" dirty="0"/>
              <a:t> </a:t>
            </a:r>
            <a:r>
              <a:rPr lang="en-US" sz="4400" dirty="0"/>
              <a:t>Re</a:t>
            </a:r>
            <a:r>
              <a:rPr lang="en-US" altLang="zh-CN" sz="4400" dirty="0"/>
              <a:t>source</a:t>
            </a:r>
            <a:r>
              <a:rPr lang="zh-CN" altLang="en-US" sz="4400" dirty="0"/>
              <a:t> </a:t>
            </a:r>
            <a:r>
              <a:rPr lang="en-US" altLang="zh-CN" sz="4400" dirty="0"/>
              <a:t>Orchestration:</a:t>
            </a:r>
            <a:r>
              <a:rPr lang="zh-CN" altLang="en-US" sz="4400" dirty="0"/>
              <a:t> </a:t>
            </a:r>
            <a:br>
              <a:rPr lang="en-US" altLang="zh-CN" sz="4400" dirty="0"/>
            </a:br>
            <a:r>
              <a:rPr lang="en-US" altLang="zh-CN" sz="4400" dirty="0"/>
              <a:t>An</a:t>
            </a:r>
            <a:r>
              <a:rPr lang="zh-CN" altLang="en-US" sz="4400" dirty="0"/>
              <a:t> </a:t>
            </a:r>
            <a:r>
              <a:rPr lang="en-US" altLang="zh-CN" sz="4400" dirty="0"/>
              <a:t>Network-Application</a:t>
            </a:r>
            <a:r>
              <a:rPr lang="zh-CN" altLang="en-US" sz="4400" dirty="0"/>
              <a:t> </a:t>
            </a:r>
            <a:r>
              <a:rPr lang="en-US" altLang="zh-CN" sz="4400" dirty="0"/>
              <a:t>Integration</a:t>
            </a:r>
            <a:r>
              <a:rPr lang="zh-CN" altLang="en-US" sz="4400" dirty="0"/>
              <a:t> </a:t>
            </a:r>
            <a:r>
              <a:rPr lang="en-US" altLang="zh-CN" sz="4400" dirty="0"/>
              <a:t>Approach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9FCF99-F5DD-BA45-BFB2-9AA605485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5117" y="2747010"/>
            <a:ext cx="9882130" cy="347870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altLang="zh-CN" sz="2800" b="1" dirty="0"/>
              <a:t>Qiao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Xiang,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Xiamen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University</a:t>
            </a:r>
            <a:endParaRPr lang="en-US" b="1" dirty="0"/>
          </a:p>
          <a:p>
            <a:pPr>
              <a:lnSpc>
                <a:spcPct val="120000"/>
              </a:lnSpc>
            </a:pPr>
            <a:r>
              <a:rPr lang="en-US" altLang="zh-CN" dirty="0"/>
              <a:t>Joint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collaborators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11</a:t>
            </a:r>
            <a:r>
              <a:rPr lang="en-US" b="1" dirty="0"/>
              <a:t>/</a:t>
            </a:r>
            <a:r>
              <a:rPr lang="en-US" altLang="zh-CN" b="1" dirty="0"/>
              <a:t>29</a:t>
            </a:r>
            <a:r>
              <a:rPr lang="en-US" b="1" dirty="0"/>
              <a:t>/20</a:t>
            </a:r>
            <a:r>
              <a:rPr lang="en-US" altLang="zh-CN" b="1" dirty="0"/>
              <a:t>21</a:t>
            </a:r>
            <a:endParaRPr lang="en-US" b="1" dirty="0"/>
          </a:p>
          <a:p>
            <a:r>
              <a:rPr lang="en-US" dirty="0"/>
              <a:t>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98437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Fairy</a:t>
            </a:r>
            <a:r>
              <a:rPr lang="zh-CN" altLang="en-US" dirty="0"/>
              <a:t> </a:t>
            </a:r>
            <a:r>
              <a:rPr lang="en-US" altLang="zh-CN" dirty="0"/>
              <a:t>Tale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253046"/>
            <a:ext cx="1975965" cy="22392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519" y="3253046"/>
            <a:ext cx="1351411" cy="2407968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2085975" y="1690688"/>
            <a:ext cx="4010025" cy="1263474"/>
          </a:xfrm>
          <a:prstGeom prst="wedgeEllipseCallout">
            <a:avLst>
              <a:gd name="adj1" fmla="val -47736"/>
              <a:gd name="adj2" fmla="val 83489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Ask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for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wish.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can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tell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you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if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can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give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it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to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you.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Oval Callout 10"/>
          <p:cNvSpPr/>
          <p:nvPr/>
        </p:nvSpPr>
        <p:spPr>
          <a:xfrm>
            <a:off x="6477057" y="1690688"/>
            <a:ext cx="3852806" cy="1263474"/>
          </a:xfrm>
          <a:prstGeom prst="wedgeEllipseCallout">
            <a:avLst>
              <a:gd name="adj1" fmla="val 38679"/>
              <a:gd name="adj2" fmla="val 87492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What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BEST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wish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he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can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give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me?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00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Fairy</a:t>
            </a:r>
            <a:r>
              <a:rPr lang="zh-CN" altLang="en-US" dirty="0"/>
              <a:t> </a:t>
            </a:r>
            <a:r>
              <a:rPr lang="en-US" altLang="zh-CN" dirty="0"/>
              <a:t>Tale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N</a:t>
            </a:r>
            <a:r>
              <a:rPr lang="en-US" sz="2400" dirty="0"/>
              <a:t>etwork resource reservation systems</a:t>
            </a:r>
            <a:r>
              <a:rPr lang="zh-CN" altLang="en-US" sz="2400" dirty="0"/>
              <a:t> </a:t>
            </a:r>
            <a:r>
              <a:rPr lang="en-US" altLang="zh-CN" sz="2400" dirty="0"/>
              <a:t>(e.g.,</a:t>
            </a:r>
            <a:r>
              <a:rPr lang="zh-CN" altLang="en-US" sz="2400" dirty="0"/>
              <a:t> </a:t>
            </a:r>
            <a:r>
              <a:rPr lang="en-US" altLang="zh-CN" sz="2400" dirty="0"/>
              <a:t>RSVP)</a:t>
            </a:r>
          </a:p>
          <a:p>
            <a:pPr lvl="1"/>
            <a:r>
              <a:rPr lang="en-US" altLang="zh-CN" sz="2000" dirty="0"/>
              <a:t>bring</a:t>
            </a:r>
            <a:r>
              <a:rPr lang="en-US" sz="2000" dirty="0"/>
              <a:t> substantial</a:t>
            </a:r>
            <a:r>
              <a:rPr lang="zh-CN" altLang="en-US" sz="2000" dirty="0"/>
              <a:t> </a:t>
            </a:r>
            <a:r>
              <a:rPr lang="en-US" sz="2000" dirty="0"/>
              <a:t>benefits of providing predictable network resources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m</a:t>
            </a:r>
            <a:r>
              <a:rPr lang="en-US" sz="2000" dirty="0"/>
              <a:t>odern distributed applications (e.g., </a:t>
            </a:r>
            <a:r>
              <a:rPr lang="en-US" altLang="zh-CN" sz="2000" dirty="0"/>
              <a:t>Hadoop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Spark</a:t>
            </a:r>
            <a:r>
              <a:rPr lang="en-US" sz="2000" dirty="0"/>
              <a:t>) .</a:t>
            </a:r>
          </a:p>
          <a:p>
            <a:pPr lvl="1"/>
            <a:r>
              <a:rPr lang="en-US" altLang="zh-CN" sz="2000" dirty="0"/>
              <a:t>provide</a:t>
            </a:r>
            <a:r>
              <a:rPr 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b="1" dirty="0"/>
              <a:t>simple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reservation</a:t>
            </a:r>
            <a:r>
              <a:rPr lang="zh-CN" altLang="en-US" sz="2000" b="1" dirty="0"/>
              <a:t> </a:t>
            </a:r>
            <a:r>
              <a:rPr lang="en-US" sz="2000" b="1" dirty="0"/>
              <a:t>interface</a:t>
            </a:r>
            <a:r>
              <a:rPr lang="zh-CN" altLang="en-US" sz="2000" dirty="0"/>
              <a:t> </a:t>
            </a:r>
            <a:r>
              <a:rPr lang="en-US" sz="2000" dirty="0"/>
              <a:t>for users to submit</a:t>
            </a:r>
            <a:r>
              <a:rPr lang="zh-CN" altLang="en-US" sz="2000" dirty="0"/>
              <a:t> </a:t>
            </a:r>
            <a:r>
              <a:rPr lang="en-US" sz="2000" dirty="0"/>
              <a:t>requests for reserving a specific amount of bandwidth, and</a:t>
            </a:r>
            <a:r>
              <a:rPr lang="zh-CN" altLang="en-US" sz="2000" dirty="0"/>
              <a:t> </a:t>
            </a:r>
            <a:r>
              <a:rPr lang="en-US" sz="2000" dirty="0"/>
              <a:t>return either success or failure</a:t>
            </a:r>
            <a:r>
              <a:rPr lang="en-US" altLang="zh-CN" sz="2000" dirty="0"/>
              <a:t>.</a:t>
            </a:r>
            <a:endParaRPr lang="en-US" sz="20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6014" y="4905813"/>
            <a:ext cx="1285955" cy="1457298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3746391" y="3568745"/>
            <a:ext cx="2806815" cy="1117601"/>
          </a:xfrm>
          <a:prstGeom prst="wedgeEllipseCallout">
            <a:avLst>
              <a:gd name="adj1" fmla="val -39692"/>
              <a:gd name="adj2" fmla="val 75408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Request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bandwidths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for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flows.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tell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you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if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you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get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them.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476" y="4784229"/>
            <a:ext cx="882314" cy="1572121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6722379" y="3593968"/>
            <a:ext cx="2700856" cy="1092378"/>
          </a:xfrm>
          <a:prstGeom prst="wedgeEllipseCallout">
            <a:avLst>
              <a:gd name="adj1" fmla="val 33023"/>
              <a:gd name="adj2" fmla="val 82406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What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are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the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optimal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bandwidths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get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from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network?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0570" y="5240718"/>
            <a:ext cx="1295400" cy="680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957" y="5740373"/>
            <a:ext cx="988387" cy="5262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8963" y="4764373"/>
            <a:ext cx="2222500" cy="427404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953787" y="4914831"/>
            <a:ext cx="2121982" cy="1377630"/>
            <a:chOff x="-376219" y="4879502"/>
            <a:chExt cx="2121982" cy="137763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76219" y="4879502"/>
              <a:ext cx="2121982" cy="137763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431" y="5274300"/>
              <a:ext cx="1635103" cy="796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87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Proposals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Require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</a:p>
          <a:p>
            <a:pPr lvl="1"/>
            <a:r>
              <a:rPr lang="en-US" altLang="zh-CN" dirty="0"/>
              <a:t>Expose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topology,</a:t>
            </a:r>
            <a:r>
              <a:rPr lang="zh-CN" altLang="en-US" dirty="0"/>
              <a:t> </a:t>
            </a:r>
            <a:r>
              <a:rPr lang="en-US" altLang="zh-CN" dirty="0"/>
              <a:t>policy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bandwidth</a:t>
            </a:r>
            <a:r>
              <a:rPr lang="zh-CN" altLang="en-US" dirty="0"/>
              <a:t> </a:t>
            </a:r>
            <a:r>
              <a:rPr lang="en-US" altLang="zh-CN" dirty="0"/>
              <a:t>capacity)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user,</a:t>
            </a:r>
            <a:r>
              <a:rPr lang="zh-CN" altLang="en-US" dirty="0"/>
              <a:t> </a:t>
            </a:r>
            <a:r>
              <a:rPr lang="en-US" altLang="zh-CN" dirty="0"/>
              <a:t>resulting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security</a:t>
            </a:r>
            <a:r>
              <a:rPr lang="zh-CN" altLang="en-US" dirty="0"/>
              <a:t> </a:t>
            </a:r>
            <a:r>
              <a:rPr lang="en-US" altLang="zh-CN" dirty="0"/>
              <a:t>vulnerability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Require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her</a:t>
            </a:r>
            <a:r>
              <a:rPr lang="zh-CN" altLang="en-US" dirty="0"/>
              <a:t> </a:t>
            </a:r>
            <a:r>
              <a:rPr lang="en-US" altLang="zh-CN" dirty="0"/>
              <a:t>objective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choosing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</a:p>
          <a:p>
            <a:pPr lvl="1"/>
            <a:r>
              <a:rPr lang="en-US" altLang="zh-CN" dirty="0"/>
              <a:t>Expose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internal</a:t>
            </a:r>
            <a:r>
              <a:rPr lang="zh-CN" altLang="en-US" dirty="0"/>
              <a:t> </a:t>
            </a:r>
            <a:r>
              <a:rPr lang="en-US" altLang="zh-CN" dirty="0"/>
              <a:t>orchestration</a:t>
            </a:r>
            <a:r>
              <a:rPr lang="zh-CN" altLang="en-US" dirty="0"/>
              <a:t> </a:t>
            </a:r>
            <a:r>
              <a:rPr lang="en-US" altLang="zh-CN" dirty="0"/>
              <a:t>policy)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network,</a:t>
            </a:r>
            <a:r>
              <a:rPr lang="zh-CN" altLang="en-US" dirty="0"/>
              <a:t> </a:t>
            </a:r>
            <a:r>
              <a:rPr lang="en-US" altLang="zh-CN" dirty="0"/>
              <a:t>allowing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violate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neutrality</a:t>
            </a:r>
            <a:r>
              <a:rPr lang="zh-CN" altLang="en-US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8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Solution:</a:t>
            </a:r>
            <a:r>
              <a:rPr lang="zh-CN" altLang="en-US" dirty="0"/>
              <a:t> </a:t>
            </a:r>
            <a:r>
              <a:rPr lang="en-US" altLang="zh-CN" dirty="0" err="1"/>
              <a:t>BoxOpt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learning</a:t>
            </a:r>
            <a:r>
              <a:rPr lang="zh-CN" altLang="en-US" sz="2400" dirty="0"/>
              <a:t> </a:t>
            </a:r>
            <a:r>
              <a:rPr lang="en-US" altLang="zh-CN" sz="2400" dirty="0"/>
              <a:t>system</a:t>
            </a:r>
            <a:r>
              <a:rPr lang="zh-CN" altLang="en-US" sz="2400" dirty="0"/>
              <a:t> </a:t>
            </a:r>
            <a:r>
              <a:rPr lang="en-US" sz="2400" dirty="0"/>
              <a:t>that automatically</a:t>
            </a:r>
            <a:r>
              <a:rPr lang="zh-CN" altLang="en-US" sz="2400" dirty="0"/>
              <a:t> </a:t>
            </a:r>
            <a:r>
              <a:rPr lang="en-US" sz="2400" dirty="0"/>
              <a:t>learns the optimal</a:t>
            </a:r>
            <a:r>
              <a:rPr lang="zh-CN" altLang="en-US" sz="2400" dirty="0"/>
              <a:t> </a:t>
            </a:r>
            <a:r>
              <a:rPr lang="en-US" sz="2400" dirty="0"/>
              <a:t>resource</a:t>
            </a:r>
            <a:r>
              <a:rPr lang="zh-CN" altLang="en-US" sz="2400" dirty="0"/>
              <a:t> </a:t>
            </a:r>
            <a:r>
              <a:rPr lang="en-US" sz="2400" dirty="0"/>
              <a:t>reservations without exchanging any private information</a:t>
            </a:r>
            <a:r>
              <a:rPr lang="zh-CN" altLang="en-US" sz="2400" dirty="0"/>
              <a:t> </a:t>
            </a:r>
            <a:r>
              <a:rPr lang="en-US" sz="2400" dirty="0"/>
              <a:t>between the network and the user.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13</a:t>
            </a:fld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282222" y="2860219"/>
            <a:ext cx="5993026" cy="3881919"/>
            <a:chOff x="282222" y="2860219"/>
            <a:chExt cx="5993026" cy="3881919"/>
          </a:xfrm>
        </p:grpSpPr>
        <p:grpSp>
          <p:nvGrpSpPr>
            <p:cNvPr id="5" name="Group 4"/>
            <p:cNvGrpSpPr/>
            <p:nvPr/>
          </p:nvGrpSpPr>
          <p:grpSpPr>
            <a:xfrm>
              <a:off x="282222" y="2860219"/>
              <a:ext cx="5993026" cy="3451681"/>
              <a:chOff x="65325" y="986429"/>
              <a:chExt cx="8133490" cy="5784185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2623799" y="1596968"/>
                <a:ext cx="1049229" cy="438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/>
                  <a:t>Step</a:t>
                </a:r>
                <a:r>
                  <a:rPr lang="zh-CN" altLang="en-US" sz="1050" b="1" dirty="0"/>
                  <a:t> </a:t>
                </a:r>
                <a:r>
                  <a:rPr lang="en-US" altLang="zh-CN" sz="1050" b="1" dirty="0"/>
                  <a:t>5</a:t>
                </a:r>
                <a:endParaRPr lang="en-US" sz="1050" b="1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379934" y="4380504"/>
                <a:ext cx="1760963" cy="722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/>
                  <a:t>Success</a:t>
                </a:r>
                <a:r>
                  <a:rPr lang="zh-CN" altLang="en-US" sz="1050" b="1" dirty="0"/>
                  <a:t> </a:t>
                </a:r>
                <a:r>
                  <a:rPr lang="en-US" altLang="zh-CN" sz="1050" b="1" dirty="0"/>
                  <a:t>/</a:t>
                </a:r>
                <a:r>
                  <a:rPr lang="zh-CN" altLang="en-US" sz="1050" b="1" dirty="0"/>
                  <a:t> </a:t>
                </a:r>
                <a:endParaRPr lang="en-US" altLang="zh-CN" sz="1050" b="1" dirty="0"/>
              </a:p>
              <a:p>
                <a:pPr algn="ctr"/>
                <a:r>
                  <a:rPr lang="en-US" altLang="zh-CN" sz="1050" b="1" dirty="0"/>
                  <a:t>Failure</a:t>
                </a:r>
                <a:endParaRPr lang="en-US" sz="1050" b="1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819333" y="4373637"/>
                <a:ext cx="1923480" cy="722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/>
                  <a:t>Reservation</a:t>
                </a:r>
                <a:r>
                  <a:rPr lang="zh-CN" altLang="en-US" sz="1050" b="1" dirty="0"/>
                  <a:t> </a:t>
                </a:r>
                <a:endParaRPr lang="en-US" altLang="zh-CN" sz="1050" b="1" dirty="0"/>
              </a:p>
              <a:p>
                <a:pPr algn="ctr"/>
                <a:r>
                  <a:rPr lang="en-US" altLang="zh-CN" sz="1050" b="1" dirty="0"/>
                  <a:t>Vector</a:t>
                </a:r>
                <a:endParaRPr lang="en-US" sz="1050" b="1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3475850" y="4974955"/>
                <a:ext cx="3587336" cy="754936"/>
              </a:xfrm>
              <a:prstGeom prst="rect">
                <a:avLst/>
              </a:prstGeom>
              <a:solidFill>
                <a:schemeClr val="accent5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</a:rPr>
                  <a:t>Network</a:t>
                </a:r>
                <a:r>
                  <a:rPr lang="zh-CN" altLang="en-US" sz="12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b="1" dirty="0">
                    <a:solidFill>
                      <a:schemeClr val="bg1"/>
                    </a:solidFill>
                  </a:rPr>
                  <a:t>Resource</a:t>
                </a:r>
                <a:r>
                  <a:rPr lang="zh-CN" altLang="en-US" sz="1200" b="1" dirty="0">
                    <a:solidFill>
                      <a:schemeClr val="bg1"/>
                    </a:solidFill>
                  </a:rPr>
                  <a:t> 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</a:rPr>
                  <a:t>Reservation</a:t>
                </a:r>
                <a:r>
                  <a:rPr lang="zh-CN" altLang="en-US" sz="12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b="1" dirty="0">
                    <a:solidFill>
                      <a:schemeClr val="bg1"/>
                    </a:solidFill>
                  </a:rPr>
                  <a:t>Module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7662" y="5790241"/>
                <a:ext cx="2690751" cy="980373"/>
              </a:xfrm>
              <a:prstGeom prst="rect">
                <a:avLst/>
              </a:prstGeom>
            </p:spPr>
          </p:pic>
          <p:cxnSp>
            <p:nvCxnSpPr>
              <p:cNvPr id="11" name="Straight Arrow Connector 10"/>
              <p:cNvCxnSpPr/>
              <p:nvPr/>
            </p:nvCxnSpPr>
            <p:spPr>
              <a:xfrm flipH="1" flipV="1">
                <a:off x="4474482" y="4422167"/>
                <a:ext cx="4819" cy="5527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flipH="1">
                <a:off x="2725275" y="1394727"/>
                <a:ext cx="83770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/>
              <p:cNvSpPr/>
              <p:nvPr/>
            </p:nvSpPr>
            <p:spPr>
              <a:xfrm>
                <a:off x="1400984" y="1248358"/>
                <a:ext cx="1781121" cy="420838"/>
              </a:xfrm>
              <a:prstGeom prst="rect">
                <a:avLst/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b="1" dirty="0">
                    <a:solidFill>
                      <a:schemeClr val="tx1"/>
                    </a:solidFill>
                  </a:rPr>
                  <a:t>User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42804" y="1316637"/>
                <a:ext cx="3574849" cy="422501"/>
              </a:xfrm>
              <a:prstGeom prst="rect">
                <a:avLst/>
              </a:prstGeom>
              <a:solidFill>
                <a:schemeClr val="accent6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</a:rPr>
                  <a:t>ARO</a:t>
                </a:r>
                <a:r>
                  <a:rPr lang="zh-CN" altLang="en-US" sz="12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b="1" dirty="0">
                    <a:solidFill>
                      <a:schemeClr val="bg1"/>
                    </a:solidFill>
                  </a:rPr>
                  <a:t>Controller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>
                <a:off x="1932851" y="3730614"/>
                <a:ext cx="5608123" cy="2868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/>
              <p:cNvSpPr/>
              <p:nvPr/>
            </p:nvSpPr>
            <p:spPr>
              <a:xfrm>
                <a:off x="1728343" y="4725438"/>
                <a:ext cx="1446793" cy="420838"/>
              </a:xfrm>
              <a:prstGeom prst="rect">
                <a:avLst/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b="1" dirty="0">
                    <a:solidFill>
                      <a:schemeClr val="tx1"/>
                    </a:solidFill>
                  </a:rPr>
                  <a:t>Network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648061" y="3016747"/>
                <a:ext cx="2298268" cy="722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/>
                  <a:t>Reservation</a:t>
                </a:r>
                <a:r>
                  <a:rPr lang="zh-CN" altLang="en-US" sz="1050" b="1" dirty="0"/>
                  <a:t> </a:t>
                </a:r>
                <a:endParaRPr lang="en-US" altLang="zh-CN" sz="1050" b="1" dirty="0"/>
              </a:p>
              <a:p>
                <a:pPr algn="ctr"/>
                <a:r>
                  <a:rPr lang="en-US" altLang="zh-CN" sz="1050" b="1" dirty="0"/>
                  <a:t>Vector</a:t>
                </a:r>
                <a:endParaRPr lang="en-US" sz="1050" b="1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592033" y="1746201"/>
                <a:ext cx="1622871" cy="722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/>
                  <a:t>Inferred</a:t>
                </a:r>
                <a:r>
                  <a:rPr lang="zh-CN" altLang="en-US" sz="1050" b="1" dirty="0"/>
                  <a:t> </a:t>
                </a:r>
                <a:endParaRPr lang="en-US" altLang="zh-CN" sz="1050" b="1" dirty="0"/>
              </a:p>
              <a:p>
                <a:pPr algn="ctr"/>
                <a:r>
                  <a:rPr lang="en-US" altLang="zh-CN" sz="1050" b="1" dirty="0"/>
                  <a:t>Search</a:t>
                </a:r>
                <a:r>
                  <a:rPr lang="zh-CN" altLang="en-US" sz="1050" b="1" dirty="0"/>
                  <a:t> </a:t>
                </a:r>
                <a:r>
                  <a:rPr lang="en-US" altLang="zh-CN" sz="1050" b="1" dirty="0"/>
                  <a:t>Space</a:t>
                </a:r>
                <a:endParaRPr lang="en-US" sz="1050" b="1" dirty="0"/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 flipH="1">
                <a:off x="2704118" y="1613060"/>
                <a:ext cx="83770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2632481" y="986429"/>
                <a:ext cx="1049229" cy="438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/>
                  <a:t>Step</a:t>
                </a:r>
                <a:r>
                  <a:rPr lang="zh-CN" altLang="en-US" sz="1050" b="1" dirty="0"/>
                  <a:t> </a:t>
                </a:r>
                <a:r>
                  <a:rPr lang="en-US" altLang="zh-CN" sz="1050" b="1" dirty="0"/>
                  <a:t>1</a:t>
                </a:r>
                <a:endParaRPr lang="en-US" sz="1050" b="1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542804" y="1749702"/>
                <a:ext cx="1049229" cy="438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/>
                  <a:t>Step</a:t>
                </a:r>
                <a:r>
                  <a:rPr lang="zh-CN" altLang="en-US" sz="1050" b="1" dirty="0"/>
                  <a:t> </a:t>
                </a:r>
                <a:r>
                  <a:rPr lang="en-US" altLang="zh-CN" sz="1050" b="1" dirty="0"/>
                  <a:t>2</a:t>
                </a:r>
                <a:endParaRPr lang="en-US" sz="1050" b="1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479452" y="3963313"/>
                <a:ext cx="2242833" cy="432842"/>
              </a:xfrm>
              <a:prstGeom prst="rect">
                <a:avLst/>
              </a:prstGeom>
              <a:solidFill>
                <a:schemeClr val="accent6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</a:rPr>
                  <a:t>ARO</a:t>
                </a:r>
                <a:r>
                  <a:rPr lang="zh-CN" altLang="en-US" sz="12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b="1" dirty="0">
                    <a:solidFill>
                      <a:schemeClr val="bg1"/>
                    </a:solidFill>
                  </a:rPr>
                  <a:t>Scout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 flipH="1" flipV="1">
                <a:off x="4471966" y="1772585"/>
                <a:ext cx="5033" cy="21874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2547619" y="4010465"/>
                <a:ext cx="1049229" cy="438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/>
                  <a:t>Step</a:t>
                </a:r>
                <a:r>
                  <a:rPr lang="zh-CN" altLang="en-US" sz="1050" b="1" dirty="0"/>
                  <a:t> </a:t>
                </a:r>
                <a:r>
                  <a:rPr lang="en-US" altLang="zh-CN" sz="1050" b="1" dirty="0"/>
                  <a:t>3</a:t>
                </a:r>
                <a:endParaRPr lang="en-US" sz="1050" b="1" dirty="0"/>
              </a:p>
            </p:txBody>
          </p:sp>
          <p:cxnSp>
            <p:nvCxnSpPr>
              <p:cNvPr id="25" name="Straight Arrow Connector 24"/>
              <p:cNvCxnSpPr/>
              <p:nvPr/>
            </p:nvCxnSpPr>
            <p:spPr>
              <a:xfrm flipH="1" flipV="1">
                <a:off x="4702759" y="4429106"/>
                <a:ext cx="7965" cy="55149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H="1" flipV="1">
                <a:off x="4702759" y="1746202"/>
                <a:ext cx="2127" cy="220685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6575898" y="1764662"/>
                <a:ext cx="16392" cy="3205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6806690" y="1764662"/>
                <a:ext cx="11703" cy="31968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4764919" y="2810343"/>
                <a:ext cx="2298268" cy="967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/>
                  <a:t>Optimal</a:t>
                </a:r>
                <a:r>
                  <a:rPr lang="zh-CN" altLang="en-US" sz="1050" b="1" dirty="0"/>
                  <a:t> </a:t>
                </a:r>
                <a:endParaRPr lang="en-US" altLang="zh-CN" sz="1050" b="1" dirty="0"/>
              </a:p>
              <a:p>
                <a:pPr algn="ctr"/>
                <a:r>
                  <a:rPr lang="en-US" altLang="zh-CN" sz="1050" b="1" dirty="0"/>
                  <a:t>Reservation</a:t>
                </a:r>
                <a:r>
                  <a:rPr lang="zh-CN" altLang="en-US" sz="1050" b="1" dirty="0"/>
                  <a:t> </a:t>
                </a:r>
                <a:endParaRPr lang="en-US" altLang="zh-CN" sz="1050" b="1" dirty="0"/>
              </a:p>
              <a:p>
                <a:pPr algn="ctr"/>
                <a:r>
                  <a:rPr lang="en-US" altLang="zh-CN" sz="1050" b="1" dirty="0"/>
                  <a:t>Vector</a:t>
                </a:r>
                <a:endParaRPr lang="en-US" sz="1050" b="1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437852" y="2237143"/>
                <a:ext cx="1760963" cy="438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/>
                  <a:t>Success</a:t>
                </a:r>
                <a:endParaRPr lang="en-US" sz="1050" b="1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780862" y="1853854"/>
                <a:ext cx="1049229" cy="438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/>
                  <a:t>Step</a:t>
                </a:r>
                <a:r>
                  <a:rPr lang="zh-CN" altLang="en-US" sz="1050" b="1" dirty="0"/>
                  <a:t> </a:t>
                </a:r>
                <a:r>
                  <a:rPr lang="en-US" altLang="zh-CN" sz="1050" b="1" dirty="0"/>
                  <a:t>4</a:t>
                </a:r>
                <a:endParaRPr lang="en-US" sz="1050" b="1" dirty="0"/>
              </a:p>
            </p:txBody>
          </p:sp>
          <p:sp>
            <p:nvSpPr>
              <p:cNvPr id="32" name="Right Brace 31"/>
              <p:cNvSpPr/>
              <p:nvPr/>
            </p:nvSpPr>
            <p:spPr>
              <a:xfrm rot="10800000">
                <a:off x="1387978" y="1371194"/>
                <a:ext cx="535539" cy="3135952"/>
              </a:xfrm>
              <a:prstGeom prst="rightBrace">
                <a:avLst>
                  <a:gd name="adj1" fmla="val 67356"/>
                  <a:gd name="adj2" fmla="val 49640"/>
                </a:avLst>
              </a:prstGeom>
              <a:ln w="25400" cap="rnd">
                <a:round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5325" y="2339004"/>
                <a:ext cx="1479656" cy="1237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/>
                  <a:t>Automatic</a:t>
                </a:r>
                <a:r>
                  <a:rPr lang="zh-CN" altLang="en-US" sz="1050" b="1" dirty="0"/>
                  <a:t> </a:t>
                </a:r>
                <a:endParaRPr lang="en-US" altLang="zh-CN" sz="1050" b="1" dirty="0"/>
              </a:p>
              <a:p>
                <a:pPr algn="ctr"/>
                <a:r>
                  <a:rPr lang="en-US" altLang="zh-CN" sz="1050" b="1" dirty="0"/>
                  <a:t>Reservation</a:t>
                </a:r>
                <a:r>
                  <a:rPr lang="zh-CN" altLang="en-US" sz="1050" b="1" dirty="0"/>
                  <a:t> </a:t>
                </a:r>
                <a:r>
                  <a:rPr lang="en-US" altLang="zh-CN" sz="1050" b="1" dirty="0"/>
                  <a:t>Optimization</a:t>
                </a:r>
                <a:r>
                  <a:rPr lang="zh-CN" altLang="en-US" sz="1050" b="1" dirty="0"/>
                  <a:t> </a:t>
                </a:r>
                <a:endParaRPr lang="en-US" altLang="zh-CN" sz="1050" b="1" dirty="0"/>
              </a:p>
              <a:p>
                <a:pPr algn="ctr"/>
                <a:r>
                  <a:rPr lang="en-US" altLang="zh-CN" sz="1050" b="1" dirty="0"/>
                  <a:t>Module</a:t>
                </a:r>
                <a:endParaRPr lang="en-US" sz="1050" b="1" dirty="0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1372482" y="6372806"/>
              <a:ext cx="4018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Architecture</a:t>
              </a:r>
              <a:r>
                <a:rPr lang="zh-CN" altLang="en-US" dirty="0"/>
                <a:t> </a:t>
              </a:r>
              <a:r>
                <a:rPr lang="en-US" altLang="zh-CN" dirty="0"/>
                <a:t>and</a:t>
              </a:r>
              <a:r>
                <a:rPr lang="zh-CN" altLang="en-US" dirty="0"/>
                <a:t> </a:t>
              </a:r>
              <a:r>
                <a:rPr lang="en-US" altLang="zh-CN" dirty="0"/>
                <a:t>workflow</a:t>
              </a:r>
              <a:r>
                <a:rPr lang="zh-CN" altLang="en-US" dirty="0"/>
                <a:t> </a:t>
              </a:r>
              <a:r>
                <a:rPr lang="en-US" altLang="zh-CN" dirty="0"/>
                <a:t>of</a:t>
              </a:r>
              <a:r>
                <a:rPr lang="zh-CN" altLang="en-US" dirty="0"/>
                <a:t> </a:t>
              </a:r>
              <a:r>
                <a:rPr lang="en-US" altLang="zh-CN" dirty="0" err="1"/>
                <a:t>BoxOpt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6061678" y="2587154"/>
                <a:ext cx="5292122" cy="3970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charset="2"/>
                  <a:buChar char="§"/>
                </a:pPr>
                <a:r>
                  <a:rPr lang="en-US" altLang="zh-CN" b="1" dirty="0"/>
                  <a:t>Step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1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dirty="0"/>
                  <a:t>The user specifi</a:t>
                </a:r>
                <a:r>
                  <a:rPr lang="en-US" altLang="zh-CN" dirty="0"/>
                  <a:t>es</a:t>
                </a:r>
                <a:r>
                  <a:rPr lang="zh-CN" altLang="en-US" dirty="0"/>
                  <a:t> </a:t>
                </a:r>
                <a:r>
                  <a:rPr lang="en-US" dirty="0"/>
                  <a:t>a set of flows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corresponding</a:t>
                </a:r>
                <a:r>
                  <a:rPr lang="zh-CN" altLang="en-US" dirty="0"/>
                  <a:t> </a:t>
                </a:r>
                <a:r>
                  <a:rPr lang="en-US" dirty="0"/>
                  <a:t>concave utility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𝑢𝑡𝑖𝑙</m:t>
                    </m:r>
                    <m:r>
                      <a:rPr lang="en-US" i="1" dirty="0">
                        <a:latin typeface="Cambria Math" charset="0"/>
                      </a:rPr>
                      <m:t>(</m:t>
                    </m:r>
                    <m:r>
                      <a:rPr lang="en-US" i="1" dirty="0">
                        <a:latin typeface="Cambria Math" charset="0"/>
                      </a:rPr>
                      <m:t>𝑥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to the ARO controller; </a:t>
                </a:r>
              </a:p>
              <a:p>
                <a:pPr marL="342900" indent="-342900">
                  <a:buFont typeface="Wingdings" charset="2"/>
                  <a:buChar char="§"/>
                </a:pPr>
                <a:r>
                  <a:rPr lang="en-US" altLang="zh-CN" b="1" dirty="0"/>
                  <a:t>Step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2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and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3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dirty="0"/>
                  <a:t>The ARO controller iteratively selects reservation vectors to send to the ARO scout, which interacts with the NRR module to infer different search spaces for the ARO controller, </a:t>
                </a:r>
                <a:r>
                  <a:rPr lang="en-US" altLang="zh-CN" dirty="0"/>
                  <a:t>until</a:t>
                </a:r>
                <a:r>
                  <a:rPr lang="en-US" dirty="0"/>
                  <a:t> the ARO controller converges to the optimal reservation vector maximizing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𝑢𝑡𝑖𝑙</m:t>
                    </m:r>
                    <m:r>
                      <a:rPr lang="en-US" i="1" dirty="0">
                        <a:latin typeface="Cambria Math" charset="0"/>
                      </a:rPr>
                      <m:t>(</m:t>
                    </m:r>
                    <m:r>
                      <a:rPr lang="en-US" i="1" dirty="0">
                        <a:latin typeface="Cambria Math" charset="0"/>
                      </a:rPr>
                      <m:t>𝑥</m:t>
                    </m:r>
                    <m:r>
                      <a:rPr lang="en-US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Wingdings" charset="2"/>
                  <a:buChar char="§"/>
                </a:pPr>
                <a:r>
                  <a:rPr lang="en-US" altLang="zh-CN" b="1" dirty="0"/>
                  <a:t>Step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4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dirty="0"/>
                  <a:t>The ARO controller sends the optimal reservation vector to the NRR module to reserve the optimal resources for the user; </a:t>
                </a:r>
              </a:p>
              <a:p>
                <a:pPr marL="342900" indent="-342900">
                  <a:buFont typeface="Wingdings" charset="2"/>
                  <a:buChar char="§"/>
                </a:pPr>
                <a:r>
                  <a:rPr lang="en-US" altLang="zh-CN" b="1" dirty="0"/>
                  <a:t>Step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5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dirty="0"/>
                  <a:t>The ARO controller notifies the user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reservation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en-US" dirty="0"/>
                  <a:t> optimal network resource</a:t>
                </a:r>
                <a:r>
                  <a:rPr lang="en-US" altLang="zh-CN" dirty="0"/>
                  <a:t>s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678" y="2587154"/>
                <a:ext cx="5292122" cy="3970318"/>
              </a:xfrm>
              <a:prstGeom prst="rect">
                <a:avLst/>
              </a:prstGeom>
              <a:blipFill rotWithShape="0">
                <a:blip r:embed="rId3"/>
                <a:stretch>
                  <a:fillRect l="-690" t="-767" r="-690" b="-1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ounded Rectangle 55"/>
          <p:cNvSpPr/>
          <p:nvPr/>
        </p:nvSpPr>
        <p:spPr>
          <a:xfrm>
            <a:off x="6340168" y="3486164"/>
            <a:ext cx="4972137" cy="1605287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Callout 56"/>
          <p:cNvSpPr/>
          <p:nvPr/>
        </p:nvSpPr>
        <p:spPr>
          <a:xfrm>
            <a:off x="2042900" y="1464807"/>
            <a:ext cx="4297267" cy="1333209"/>
          </a:xfrm>
          <a:prstGeom prst="wedgeEllipseCallout">
            <a:avLst>
              <a:gd name="adj1" fmla="val 50570"/>
              <a:gd name="adj2" fmla="val 107235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1" dirty="0"/>
              <a:t>How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can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this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be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done?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324215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NRR</a:t>
            </a:r>
            <a:r>
              <a:rPr lang="zh-CN" altLang="en-US" sz="2400" dirty="0"/>
              <a:t> </a:t>
            </a:r>
            <a:r>
              <a:rPr lang="en-US" altLang="zh-CN" sz="2400" dirty="0"/>
              <a:t>module</a:t>
            </a:r>
            <a:r>
              <a:rPr lang="zh-CN" altLang="en-US" sz="2400" dirty="0"/>
              <a:t> </a:t>
            </a:r>
            <a:r>
              <a:rPr lang="en-US" altLang="zh-CN" sz="2400" dirty="0"/>
              <a:t>uses</a:t>
            </a:r>
            <a:r>
              <a:rPr lang="zh-CN" altLang="en-US" sz="2400" dirty="0"/>
              <a:t> </a:t>
            </a:r>
            <a:r>
              <a:rPr lang="en-US" altLang="zh-CN" sz="2400" dirty="0"/>
              <a:t>l</a:t>
            </a:r>
            <a:r>
              <a:rPr lang="en-US" sz="2400" dirty="0"/>
              <a:t>inear inequalities to model the bandwidth availability and sharing information of flows</a:t>
            </a:r>
            <a:r>
              <a:rPr lang="en-US" altLang="zh-CN" sz="2400" dirty="0"/>
              <a:t>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Reservation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Membership</a:t>
            </a:r>
            <a:r>
              <a:rPr lang="zh-CN" altLang="en-US" dirty="0"/>
              <a:t> </a:t>
            </a:r>
            <a:r>
              <a:rPr lang="en-US" altLang="zh-CN" dirty="0"/>
              <a:t>Oracle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14</a:t>
            </a:fld>
            <a:endParaRPr lang="en-US"/>
          </a:p>
        </p:txBody>
      </p:sp>
      <p:pic>
        <p:nvPicPr>
          <p:cNvPr id="156" name="Content Placeholder 15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129" y="4130434"/>
            <a:ext cx="4805363" cy="1824258"/>
          </a:xfrm>
        </p:spPr>
      </p:pic>
      <p:grpSp>
        <p:nvGrpSpPr>
          <p:cNvPr id="161" name="Group 160"/>
          <p:cNvGrpSpPr/>
          <p:nvPr/>
        </p:nvGrpSpPr>
        <p:grpSpPr>
          <a:xfrm>
            <a:off x="9807056" y="4487594"/>
            <a:ext cx="2457826" cy="1626403"/>
            <a:chOff x="6092396" y="3745820"/>
            <a:chExt cx="3089701" cy="2391073"/>
          </a:xfrm>
        </p:grpSpPr>
        <p:grpSp>
          <p:nvGrpSpPr>
            <p:cNvPr id="162" name="Group 161"/>
            <p:cNvGrpSpPr/>
            <p:nvPr/>
          </p:nvGrpSpPr>
          <p:grpSpPr>
            <a:xfrm>
              <a:off x="6092396" y="3745820"/>
              <a:ext cx="3089701" cy="2391073"/>
              <a:chOff x="1711173" y="4143912"/>
              <a:chExt cx="3546084" cy="2629605"/>
            </a:xfrm>
          </p:grpSpPr>
          <p:cxnSp>
            <p:nvCxnSpPr>
              <p:cNvPr id="164" name="Straight Arrow Connector 163"/>
              <p:cNvCxnSpPr/>
              <p:nvPr/>
            </p:nvCxnSpPr>
            <p:spPr bwMode="auto">
              <a:xfrm flipV="1">
                <a:off x="2504752" y="6197468"/>
                <a:ext cx="2252672" cy="544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65" name="Straight Arrow Connector 164"/>
              <p:cNvCxnSpPr/>
              <p:nvPr/>
            </p:nvCxnSpPr>
            <p:spPr bwMode="auto">
              <a:xfrm flipV="1">
                <a:off x="2519328" y="4224071"/>
                <a:ext cx="0" cy="1992083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Rectangle 165"/>
                  <p:cNvSpPr/>
                  <p:nvPr/>
                </p:nvSpPr>
                <p:spPr>
                  <a:xfrm>
                    <a:off x="2551741" y="4143912"/>
                    <a:ext cx="883756" cy="8459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1741" y="4143912"/>
                    <a:ext cx="883756" cy="845954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7" name="Rectangle 166"/>
              <p:cNvSpPr/>
              <p:nvPr/>
            </p:nvSpPr>
            <p:spPr>
              <a:xfrm>
                <a:off x="1711173" y="4411367"/>
                <a:ext cx="849249" cy="597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 dirty="0"/>
                  <a:t>100 </a:t>
                </a:r>
                <a:endParaRPr lang="en-US" dirty="0"/>
              </a:p>
            </p:txBody>
          </p:sp>
          <p:sp>
            <p:nvSpPr>
              <p:cNvPr id="168" name="Right Triangle 167"/>
              <p:cNvSpPr/>
              <p:nvPr/>
            </p:nvSpPr>
            <p:spPr bwMode="auto">
              <a:xfrm>
                <a:off x="2530629" y="4811179"/>
                <a:ext cx="1427276" cy="1367643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600" baseline="-250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4408008" y="6176373"/>
                <a:ext cx="849249" cy="597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 dirty="0"/>
                  <a:t>100 </a:t>
                </a:r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Rectangle 162"/>
                <p:cNvSpPr/>
                <p:nvPr/>
              </p:nvSpPr>
              <p:spPr>
                <a:xfrm>
                  <a:off x="7971985" y="4994010"/>
                  <a:ext cx="780413" cy="7692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1985" y="4994010"/>
                  <a:ext cx="780413" cy="7692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4" name="Group 173"/>
          <p:cNvGrpSpPr/>
          <p:nvPr/>
        </p:nvGrpSpPr>
        <p:grpSpPr>
          <a:xfrm>
            <a:off x="5831334" y="4001294"/>
            <a:ext cx="4150866" cy="2169855"/>
            <a:chOff x="7237062" y="3117538"/>
            <a:chExt cx="4150866" cy="2169855"/>
          </a:xfrm>
        </p:grpSpPr>
        <p:grpSp>
          <p:nvGrpSpPr>
            <p:cNvPr id="157" name="Group 156"/>
            <p:cNvGrpSpPr/>
            <p:nvPr/>
          </p:nvGrpSpPr>
          <p:grpSpPr>
            <a:xfrm>
              <a:off x="7307452" y="3547345"/>
              <a:ext cx="4080476" cy="1241237"/>
              <a:chOff x="7865027" y="2186480"/>
              <a:chExt cx="4080476" cy="124123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extBox 157"/>
                  <p:cNvSpPr txBox="1"/>
                  <p:nvPr/>
                </p:nvSpPr>
                <p:spPr>
                  <a:xfrm>
                    <a:off x="7865027" y="2186480"/>
                    <a:ext cx="386246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≤100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𝑀𝑏𝑝𝑠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 ∀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58" name="TextBox 1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5027" y="2186480"/>
                    <a:ext cx="3862468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315" t="-146000" b="-18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TextBox 158"/>
                  <p:cNvSpPr txBox="1"/>
                  <p:nvPr/>
                </p:nvSpPr>
                <p:spPr>
                  <a:xfrm>
                    <a:off x="7865027" y="2656787"/>
                    <a:ext cx="4080476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≤100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𝑀𝑏𝑝𝑠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 ∀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7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8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59" name="TextBox 1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5027" y="2656787"/>
                    <a:ext cx="4080476" cy="307777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99" t="-143137" b="-1745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TextBox 159"/>
                  <p:cNvSpPr txBox="1"/>
                  <p:nvPr/>
                </p:nvSpPr>
                <p:spPr>
                  <a:xfrm>
                    <a:off x="7865027" y="3119940"/>
                    <a:ext cx="3834062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≤100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𝑀𝑏𝑝𝑠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 ∀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.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60" name="TextBox 1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5027" y="3119940"/>
                    <a:ext cx="3834062" cy="30777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318" t="-143137" b="-1745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Box 171"/>
                <p:cNvSpPr txBox="1"/>
                <p:nvPr/>
              </p:nvSpPr>
              <p:spPr>
                <a:xfrm>
                  <a:off x="7573520" y="3117538"/>
                  <a:ext cx="322639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b="1" dirty="0"/>
                    <a:t>Bandwidth</a:t>
                  </a:r>
                  <a:r>
                    <a:rPr lang="zh-CN" altLang="en-US" sz="2000" b="1" dirty="0"/>
                    <a:t> </a:t>
                  </a:r>
                  <a:r>
                    <a:rPr lang="en-US" altLang="zh-CN" sz="2000" b="1" dirty="0"/>
                    <a:t>feasible</a:t>
                  </a:r>
                  <a:r>
                    <a:rPr lang="zh-CN" altLang="en-US" sz="2000" b="1" dirty="0"/>
                    <a:t> </a:t>
                  </a:r>
                  <a:r>
                    <a:rPr lang="en-US" altLang="zh-CN" sz="2000" b="1" dirty="0"/>
                    <a:t>region</a:t>
                  </a:r>
                  <a:r>
                    <a:rPr lang="zh-CN" altLang="en-US" sz="2000" b="1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2000" b="1" i="1" dirty="0" smtClean="0">
                          <a:latin typeface="Cambria Math" charset="0"/>
                        </a:rPr>
                        <m:t>𝑲</m:t>
                      </m:r>
                    </m:oMath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172" name="TextBox 1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520" y="3117538"/>
                  <a:ext cx="3226396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079" t="-7576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/>
                <p:cNvSpPr txBox="1"/>
                <p:nvPr/>
              </p:nvSpPr>
              <p:spPr>
                <a:xfrm>
                  <a:off x="7237062" y="4887283"/>
                  <a:ext cx="131638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zh-CN" altLang="en-US" sz="2000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charset="0"/>
                          </a:rPr>
                          <m:t>≥0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3" name="TextBox 1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7062" y="4887283"/>
                  <a:ext cx="1316386" cy="4001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/>
              <p:cNvSpPr txBox="1"/>
              <p:nvPr/>
            </p:nvSpPr>
            <p:spPr>
              <a:xfrm>
                <a:off x="1452149" y="2539185"/>
                <a:ext cx="9287702" cy="852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Resource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Membership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Oracle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(</a:t>
                </a:r>
                <a:r>
                  <a:rPr lang="en-US" altLang="zh-CN" sz="2400" b="1" dirty="0" err="1"/>
                  <a:t>ReMEM</a:t>
                </a:r>
                <a:r>
                  <a:rPr lang="en-US" altLang="zh-CN" sz="2400" b="1" dirty="0"/>
                  <a:t>)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Given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reservation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vector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otherwise.</a:t>
                </a:r>
                <a:endParaRPr lang="en-US" sz="2400" dirty="0"/>
              </a:p>
            </p:txBody>
          </p:sp>
        </mc:Choice>
        <mc:Fallback xmlns="">
          <p:sp>
            <p:nvSpPr>
              <p:cNvPr id="175" name="Text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149" y="2539185"/>
                <a:ext cx="9287702" cy="852669"/>
              </a:xfrm>
              <a:prstGeom prst="rect">
                <a:avLst/>
              </a:prstGeom>
              <a:blipFill rotWithShape="0">
                <a:blip r:embed="rId13"/>
                <a:stretch>
                  <a:fillRect l="-984" t="-5755" r="-919" b="-13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716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via Membership Oracle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94986" y="1797050"/>
                <a:ext cx="9287702" cy="852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Resource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Membership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Oracle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(</a:t>
                </a:r>
                <a:r>
                  <a:rPr lang="en-US" altLang="zh-CN" sz="2400" b="1" dirty="0" err="1"/>
                  <a:t>ReMEM</a:t>
                </a:r>
                <a:r>
                  <a:rPr lang="en-US" altLang="zh-CN" sz="2400" b="1" dirty="0"/>
                  <a:t>)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Given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reservation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vector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otherwise.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986" y="1797050"/>
                <a:ext cx="9287702" cy="852669"/>
              </a:xfrm>
              <a:prstGeom prst="rect">
                <a:avLst/>
              </a:prstGeom>
              <a:blipFill rotWithShape="0">
                <a:blip r:embed="rId2"/>
                <a:stretch>
                  <a:fillRect l="-984" t="-5714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19224" y="3279137"/>
                <a:ext cx="8663401" cy="2246769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𝑚</m:t>
                      </m:r>
                      <m:r>
                        <a:rPr lang="en-US" altLang="zh-CN" sz="280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𝑎𝑥</m:t>
                      </m:r>
                      <m:r>
                        <a:rPr lang="zh-CN" altLang="en-US" sz="280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altLang="zh-CN" sz="2800" i="1" dirty="0" err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𝑢𝑡𝑖𝑙</m:t>
                      </m:r>
                      <m:d>
                        <m:dPr>
                          <m:ctrlPr>
                            <a:rPr lang="en-US" altLang="zh-CN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b="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altLang="zh-CN" sz="2800" dirty="0">
                  <a:solidFill>
                    <a:schemeClr val="bg1"/>
                  </a:solidFill>
                </a:endParaRPr>
              </a:p>
              <a:p>
                <a:r>
                  <a:rPr lang="en-US" altLang="zh-CN" sz="2800" dirty="0">
                    <a:solidFill>
                      <a:schemeClr val="bg1"/>
                    </a:solidFill>
                  </a:rPr>
                  <a:t>subject</a:t>
                </a:r>
                <a:r>
                  <a:rPr lang="zh-CN" altLang="en-US" sz="28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bg1"/>
                    </a:solidFill>
                  </a:rPr>
                  <a:t>to,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𝑨𝒙</m:t>
                      </m:r>
                      <m:r>
                        <a:rPr lang="en-US" altLang="zh-CN" sz="280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altLang="zh-CN" sz="2800" b="1" i="1" dirty="0" err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𝒃</m:t>
                      </m:r>
                      <m:r>
                        <a:rPr lang="en-US" altLang="zh-CN" sz="2800" b="1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altLang="zh-CN" sz="2800" b="1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en-US" altLang="zh-CN" sz="280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altLang="zh-CN" sz="2800" b="1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altLang="zh-CN" sz="2800" b="1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2800" b="1" dirty="0">
                  <a:solidFill>
                    <a:schemeClr val="bg1"/>
                  </a:solidFill>
                </a:endParaRP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without the knowledge of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𝑨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𝒃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 but only using </a:t>
                </a:r>
                <a:r>
                  <a:rPr lang="en-US" sz="2800" dirty="0" err="1">
                    <a:solidFill>
                      <a:schemeClr val="bg1"/>
                    </a:solidFill>
                  </a:rPr>
                  <a:t>ReMEM</a:t>
                </a:r>
                <a:r>
                  <a:rPr lang="en-US" altLang="zh-CN" sz="2800" dirty="0">
                    <a:solidFill>
                      <a:schemeClr val="bg1"/>
                    </a:solidFill>
                  </a:rPr>
                  <a:t>.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24" y="3279137"/>
                <a:ext cx="8663401" cy="2246769"/>
              </a:xfrm>
              <a:prstGeom prst="rect">
                <a:avLst/>
              </a:prstGeom>
              <a:blipFill rotWithShape="0">
                <a:blip r:embed="rId3"/>
                <a:stretch>
                  <a:fillRect l="-1478" r="-2463" b="-7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325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via Membership Oracle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Roadmap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84925"/>
            <a:ext cx="2743200" cy="365125"/>
          </a:xfrm>
        </p:spPr>
        <p:txBody>
          <a:bodyPr/>
          <a:lstStyle/>
          <a:p>
            <a:fld id="{242F1C09-4AEE-E340-ABA8-83692010D654}" type="slidenum">
              <a:rPr lang="en-US" smtClean="0"/>
              <a:t>16</a:t>
            </a:fld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1316869" y="2429707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Optimization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316494" y="3831734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Separation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316492" y="5179459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Membership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69634" y="3223345"/>
            <a:ext cx="229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Reservation </a:t>
            </a:r>
          </a:p>
          <a:p>
            <a:pPr algn="ctr"/>
            <a:r>
              <a:rPr lang="en-US" altLang="zh-CN" b="1" dirty="0"/>
              <a:t>Vector</a:t>
            </a:r>
            <a:endParaRPr lang="en-US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2970727" y="3124567"/>
            <a:ext cx="2606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Yes /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algn="ctr"/>
            <a:r>
              <a:rPr lang="en-US" altLang="zh-CN" b="1" dirty="0"/>
              <a:t>Separation Half</a:t>
            </a:r>
            <a:r>
              <a:rPr lang="zh-CN" altLang="en-US" b="1" dirty="0"/>
              <a:t> </a:t>
            </a:r>
            <a:r>
              <a:rPr lang="en-US" altLang="zh-CN" b="1" dirty="0"/>
              <a:t>Space</a:t>
            </a:r>
            <a:endParaRPr lang="en-US" b="1" dirty="0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2970727" y="3154687"/>
            <a:ext cx="11240" cy="6770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3175049" y="3154755"/>
            <a:ext cx="1" cy="684014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805650" y="4564564"/>
            <a:ext cx="229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Reservation </a:t>
            </a:r>
          </a:p>
          <a:p>
            <a:pPr algn="ctr"/>
            <a:r>
              <a:rPr lang="en-US" altLang="zh-CN" b="1" dirty="0"/>
              <a:t>Vector</a:t>
            </a:r>
            <a:endParaRPr lang="en-US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2585430" y="4669430"/>
            <a:ext cx="2606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Yes /</a:t>
            </a:r>
            <a:r>
              <a:rPr lang="zh-CN" altLang="en-US" b="1" dirty="0"/>
              <a:t> </a:t>
            </a:r>
            <a:r>
              <a:rPr lang="en-US" altLang="zh-CN" b="1" dirty="0"/>
              <a:t>No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2937854" y="4571071"/>
            <a:ext cx="2" cy="60838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3171648" y="4571070"/>
            <a:ext cx="0" cy="608389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742967" y="4968736"/>
                <a:ext cx="485835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Given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reservation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vector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otherwise.</a:t>
                </a:r>
                <a:endParaRPr 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967" y="4968736"/>
                <a:ext cx="4858358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1882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770332" y="3379302"/>
                <a:ext cx="528819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Given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reservation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vector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otherwise return a half space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charset="0"/>
                          </a:rPr>
                          <m:t>𝒚</m:t>
                        </m:r>
                        <m:r>
                          <a:rPr lang="zh-CN" altLang="en-US" sz="2400" b="0" i="1" smtClean="0">
                            <a:latin typeface="Cambria Math" charset="0"/>
                          </a:rPr>
                          <m:t> </m:t>
                        </m:r>
                      </m:e>
                    </m:d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charset="0"/>
                          </a:rPr>
                          <m:t>𝒑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charset="0"/>
                          </a:rPr>
                          <m:t>𝒚</m:t>
                        </m:r>
                        <m:r>
                          <a:rPr lang="en-US" altLang="zh-CN" sz="2400" i="1"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̌"/>
                            <m:ctrlPr>
                              <a:rPr lang="zh-CN" altLang="en-US" sz="2400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dirty="0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𝛿</m:t>
                    </m:r>
                    <m:r>
                      <a:rPr lang="en-US" altLang="zh-CN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 that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contains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but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not</a:t>
                </a:r>
                <a:r>
                  <a:rPr lang="zh-CN" altLang="en-US" sz="2400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332" y="3379302"/>
                <a:ext cx="5288193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5652" t="-3101" r="-3114" b="-56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742967" y="2383876"/>
                <a:ext cx="56108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/>
                    </a:solidFill>
                  </a:rPr>
                  <a:t>Find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zh-CN" altLang="en-US" sz="2400" b="1" i="1" dirty="0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i="1" dirty="0">
                        <a:latin typeface="Cambria Math" charset="0"/>
                      </a:rPr>
                      <m:t>𝐾</m:t>
                    </m:r>
                    <m:r>
                      <a:rPr lang="en-US" altLang="zh-CN" sz="2400" i="1" dirty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>
                        <a:latin typeface="Cambria Math" charset="0"/>
                      </a:rPr>
                      <m:t>𝑨𝒙</m:t>
                    </m:r>
                    <m:r>
                      <a:rPr lang="en-US" altLang="zh-CN" sz="2400" i="1" dirty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>
                        <a:latin typeface="Cambria Math" charset="0"/>
                      </a:rPr>
                      <m:t>𝒃</m:t>
                    </m:r>
                    <m:r>
                      <a:rPr lang="en-US" altLang="zh-CN" sz="2400" i="1" dirty="0">
                        <a:latin typeface="Cambria Math" charset="0"/>
                      </a:rPr>
                      <m:t>,</m:t>
                    </m:r>
                    <m:r>
                      <a:rPr lang="zh-CN" altLang="en-US" sz="2400" i="1" dirty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>
                        <a:latin typeface="Cambria Math" charset="0"/>
                      </a:rPr>
                      <m:t>𝒙</m:t>
                    </m:r>
                    <m:r>
                      <a:rPr lang="en-US" altLang="zh-CN" sz="2400" i="1" dirty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>
                        <a:latin typeface="Cambria Math" charset="0"/>
                      </a:rPr>
                      <m:t>𝟎</m:t>
                    </m:r>
                    <m:r>
                      <a:rPr lang="en-US" altLang="zh-CN" sz="2400" i="1" dirty="0">
                        <a:latin typeface="Cambria Math" charset="0"/>
                      </a:rPr>
                      <m:t>}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that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maximizes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𝑢𝑡𝑖𝑙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over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altLang="zh-CN" sz="2400" dirty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967" y="2383876"/>
                <a:ext cx="5610833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629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69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/>
      <p:bldP spid="68" grpId="0"/>
      <p:bldP spid="71" grpId="0"/>
      <p:bldP spid="72" grpId="0"/>
      <p:bldP spid="31" grpId="0"/>
      <p:bldP spid="32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 err="1"/>
              <a:t>ReMEM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ReSEP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91838" cy="4351338"/>
              </a:xfrm>
            </p:spPr>
            <p:txBody>
              <a:bodyPr/>
              <a:lstStyle/>
              <a:p>
                <a:r>
                  <a:rPr lang="en-US" altLang="zh-CN" dirty="0"/>
                  <a:t>An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charset="0"/>
                          </a:rPr>
                          <m:t>10</m:t>
                        </m:r>
                      </m:sup>
                    </m:sSup>
                    <m:r>
                      <a:rPr lang="en-US" altLang="zh-CN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construction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:r>
                  <a:rPr lang="en-US" dirty="0"/>
                  <a:t>[</a:t>
                </a:r>
                <a:r>
                  <a:rPr lang="en-US" dirty="0" err="1"/>
                  <a:t>Lovasz</a:t>
                </a:r>
                <a:r>
                  <a:rPr lang="en-US" dirty="0"/>
                  <a:t>, </a:t>
                </a:r>
                <a:r>
                  <a:rPr lang="en-US" dirty="0" err="1"/>
                  <a:t>Grotschel</a:t>
                </a:r>
                <a:r>
                  <a:rPr lang="en-US" dirty="0"/>
                  <a:t>, and </a:t>
                </a:r>
                <a:r>
                  <a:rPr lang="en-US" dirty="0" err="1"/>
                  <a:t>Schrijver</a:t>
                </a:r>
                <a:r>
                  <a:rPr lang="en-US" dirty="0"/>
                  <a:t> 1993]</a:t>
                </a:r>
              </a:p>
              <a:p>
                <a:r>
                  <a:rPr lang="en-US" altLang="zh-CN" dirty="0"/>
                  <a:t>R</a:t>
                </a:r>
                <a:r>
                  <a:rPr lang="en-US" dirty="0"/>
                  <a:t>andom walk and simulated annealing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improve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efficiency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charset="0"/>
                          </a:rPr>
                          <m:t>4.5</m:t>
                        </m:r>
                      </m:sup>
                    </m:sSup>
                    <m:r>
                      <a:rPr lang="en-US" altLang="zh-CN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expand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techniques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weak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membership/separation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oracle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equivalence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achieve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err="1"/>
                  <a:t>ReMEM</a:t>
                </a:r>
                <a:r>
                  <a:rPr lang="en-US" altLang="zh-CN" dirty="0"/>
                  <a:t>-to-</a:t>
                </a:r>
                <a:r>
                  <a:rPr lang="en-US" altLang="zh-CN" dirty="0" err="1"/>
                  <a:t>ReSEP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construction.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91838" cy="4351338"/>
              </a:xfrm>
              <a:blipFill rotWithShape="0">
                <a:blip r:embed="rId2"/>
                <a:stretch>
                  <a:fillRect l="-100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 err="1"/>
              <a:t>ReMEM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ReSEP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91838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altLang="zh-CN" dirty="0"/>
                  <a:t>Introduce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auxiliaries:</a:t>
                </a:r>
                <a:r>
                  <a:rPr lang="zh-CN" altLang="en-US" b="1" dirty="0"/>
                  <a:t> 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acc>
                          <m:accPr>
                            <m:chr m:val="̌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point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line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charset="0"/>
                      </a:rPr>
                      <m:t>𝟎</m:t>
                    </m:r>
                    <m:r>
                      <a:rPr lang="en-US" altLang="zh-CN" i="1">
                        <a:latin typeface="Cambria Math" charset="0"/>
                      </a:rPr>
                      <m:t>→</m:t>
                    </m:r>
                    <m:acc>
                      <m:accPr>
                        <m:chr m:val="̌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h</m:t>
                        </m:r>
                      </m:e>
                      <m:sub>
                        <m:acc>
                          <m:accPr>
                            <m:chr m:val="̌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</a:rPr>
                      <m:t>𝟎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additive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inverse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Euclidean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distance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0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𝜶</m:t>
                        </m:r>
                      </m:e>
                      <m:sub>
                        <m:acc>
                          <m:accPr>
                            <m:chr m:val="̌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dirty="0"/>
                  <a:t>Compute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separation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hyberplane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via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subgradient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h</m:t>
                        </m:r>
                      </m:e>
                      <m:sub>
                        <m:acc>
                          <m:accPr>
                            <m:chr m:val="̌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</a:rPr>
                      <m:t>𝟎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 err="1"/>
                  <a:t>Subgradient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approximation: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greedy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binary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search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via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ReMEM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91838" cy="4351338"/>
              </a:xfrm>
              <a:blipFill rotWithShape="0">
                <a:blip r:embed="rId2"/>
                <a:stretch>
                  <a:fillRect l="-117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18</a:t>
            </a:fld>
            <a:endParaRPr lang="en-US"/>
          </a:p>
        </p:txBody>
      </p:sp>
      <p:cxnSp>
        <p:nvCxnSpPr>
          <p:cNvPr id="26" name="Straight Connector 25"/>
          <p:cNvCxnSpPr>
            <a:endCxn id="21" idx="4"/>
          </p:cNvCxnSpPr>
          <p:nvPr/>
        </p:nvCxnSpPr>
        <p:spPr>
          <a:xfrm flipV="1">
            <a:off x="5051002" y="4927373"/>
            <a:ext cx="2259082" cy="1307006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5915465" y="5230348"/>
                <a:ext cx="160249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𝜶</m:t>
                          </m:r>
                        </m:e>
                        <m:sub>
                          <m:acc>
                            <m:accPr>
                              <m:chr m:val="̌"/>
                              <m:ctrlP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465" y="5230348"/>
                <a:ext cx="1602497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/>
          <p:cNvGrpSpPr/>
          <p:nvPr/>
        </p:nvGrpSpPr>
        <p:grpSpPr>
          <a:xfrm>
            <a:off x="4542705" y="4110002"/>
            <a:ext cx="3531552" cy="2667751"/>
            <a:chOff x="4542705" y="4110002"/>
            <a:chExt cx="3531552" cy="2667751"/>
          </a:xfrm>
        </p:grpSpPr>
        <p:cxnSp>
          <p:nvCxnSpPr>
            <p:cNvPr id="8" name="Straight Arrow Connector 7"/>
            <p:cNvCxnSpPr/>
            <p:nvPr/>
          </p:nvCxnSpPr>
          <p:spPr bwMode="auto">
            <a:xfrm flipV="1">
              <a:off x="5031312" y="6234380"/>
              <a:ext cx="3042945" cy="585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triangle" w="lg" len="lg"/>
            </a:ln>
            <a:effectLst/>
          </p:spPr>
        </p:cxnSp>
        <p:cxnSp>
          <p:nvCxnSpPr>
            <p:cNvPr id="9" name="Straight Arrow Connector 8"/>
            <p:cNvCxnSpPr/>
            <p:nvPr/>
          </p:nvCxnSpPr>
          <p:spPr bwMode="auto">
            <a:xfrm flipV="1">
              <a:off x="5051002" y="4110002"/>
              <a:ext cx="0" cy="214449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triangle" w="lg" len="lg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>
            <a:xfrm>
              <a:off x="5070694" y="4525417"/>
              <a:ext cx="1300190" cy="44996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370884" y="4975382"/>
              <a:ext cx="181900" cy="127911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7265532" y="4847799"/>
              <a:ext cx="89103" cy="795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7118002" y="4351762"/>
                  <a:ext cx="592043" cy="6236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̌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8002" y="4351762"/>
                  <a:ext cx="592043" cy="6236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902" r="-226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4542705" y="6154133"/>
                  <a:ext cx="600838" cy="6236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>
                            <a:latin typeface="Cambria Math" charset="0"/>
                          </a:rPr>
                          <m:t>𝟎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2705" y="6154133"/>
                  <a:ext cx="600838" cy="6236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/>
                <p:cNvSpPr/>
                <p:nvPr/>
              </p:nvSpPr>
              <p:spPr>
                <a:xfrm>
                  <a:off x="5148479" y="5141451"/>
                  <a:ext cx="655381" cy="6236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charset="0"/>
                          </a:rPr>
                          <m:t>𝐾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479" y="5141451"/>
                  <a:ext cx="655381" cy="6236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" name="Straight Connector 33"/>
          <p:cNvCxnSpPr/>
          <p:nvPr/>
        </p:nvCxnSpPr>
        <p:spPr>
          <a:xfrm>
            <a:off x="6550978" y="4001294"/>
            <a:ext cx="966984" cy="2808696"/>
          </a:xfrm>
          <a:prstGeom prst="line">
            <a:avLst/>
          </a:prstGeom>
          <a:ln w="254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66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 err="1"/>
              <a:t>ReMEM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ReSEP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23561" y="2416602"/>
                <a:ext cx="9287702" cy="83099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FF0000"/>
                    </a:solidFill>
                  </a:rPr>
                  <a:t>Correctness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If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∉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Algorithm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1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returns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a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half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space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containing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𝐾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but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not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with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probably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1−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𝜌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561" y="2416602"/>
                <a:ext cx="9287702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984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23561" y="3973513"/>
                <a:ext cx="9287702" cy="83099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FF0000"/>
                    </a:solidFill>
                  </a:rPr>
                  <a:t>Efficiency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If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∉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Algorithm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1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constructs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ReSEP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 through an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𝑂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  <m:r>
                      <a:rPr lang="zh-CN" alt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zh-CN" sz="2400" i="1" dirty="0" err="1">
                        <a:solidFill>
                          <a:schemeClr val="bg1"/>
                        </a:solidFill>
                        <a:latin typeface="Cambria Math" charset="0"/>
                      </a:rPr>
                      <m:t>𝑙𝑜𝑔𝑅</m:t>
                    </m:r>
                    <m:r>
                      <a:rPr lang="en-US" altLang="zh-CN" sz="2400" i="1" dirty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  calls on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ReMEM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.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561" y="3973513"/>
                <a:ext cx="9287702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984" t="-13971" b="-72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221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altLang="zh-CN" dirty="0">
                <a:ea typeface="ＭＳ Ｐゴシック" charset="-128"/>
              </a:rPr>
              <a:t>A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Quick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Look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at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Internet: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Past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6246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1613" indent="-285236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0943" indent="-228189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597320" indent="-228189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3697" indent="-228189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0074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66451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2828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79205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4E173E1-5A18-DF4B-9962-6EE01356EA9B}" type="slidenum">
              <a:rPr lang="en-US" altLang="x-none" sz="1198">
                <a:latin typeface="Tahoma" charset="0"/>
              </a:rPr>
              <a:pPr/>
              <a:t>2</a:t>
            </a:fld>
            <a:endParaRPr lang="en-US" altLang="x-none" sz="1198">
              <a:latin typeface="Tahoma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B384D-E560-9641-890D-9DCE500FECE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9639758" y="93037"/>
            <a:ext cx="1883161" cy="1412372"/>
          </a:xfrm>
          <a:prstGeom prst="rect">
            <a:avLst/>
          </a:prstGeom>
        </p:spPr>
      </p:pic>
      <p:sp>
        <p:nvSpPr>
          <p:cNvPr id="10" name="Text Box 4">
            <a:extLst>
              <a:ext uri="{FF2B5EF4-FFF2-40B4-BE49-F238E27FC236}">
                <a16:creationId xmlns:a16="http://schemas.microsoft.com/office/drawing/2014/main" id="{066B939A-903D-D548-8F70-7862D15B4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5478" y="2037146"/>
            <a:ext cx="3343433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x-none" sz="1797" dirty="0">
                <a:solidFill>
                  <a:srgbClr val="FF0000"/>
                </a:solidFill>
              </a:rPr>
              <a:t>design should survive failures</a:t>
            </a: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CF481189-3A7B-9E4C-9443-A853AD944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1120" y="3539346"/>
            <a:ext cx="2800767" cy="368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x-none" sz="1797" dirty="0">
                <a:solidFill>
                  <a:srgbClr val="FF0000"/>
                </a:solidFill>
              </a:rPr>
              <a:t>keep the network simple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C2AB74D0-8CBD-C647-B6DB-E68FADA1F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6100" y="5156316"/>
            <a:ext cx="4536819" cy="64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lvl="1" algn="ctr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None/>
            </a:pPr>
            <a:r>
              <a:rPr lang="en-US" altLang="x-none" sz="1797" dirty="0">
                <a:solidFill>
                  <a:srgbClr val="FF0000"/>
                </a:solidFill>
              </a:rPr>
              <a:t>internetworking: </a:t>
            </a:r>
          </a:p>
          <a:p>
            <a:pPr lvl="1" algn="ctr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None/>
            </a:pPr>
            <a:r>
              <a:rPr lang="en-US" altLang="x-none" sz="1797" dirty="0">
                <a:solidFill>
                  <a:srgbClr val="FF0000"/>
                </a:solidFill>
              </a:rPr>
              <a:t>need a network to connect networks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A554B-27E5-F741-A8D2-B93A70A98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3270" cy="4351338"/>
          </a:xfrm>
        </p:spPr>
        <p:txBody>
          <a:bodyPr lIns="90000">
            <a:noAutofit/>
          </a:bodyPr>
          <a:lstStyle/>
          <a:p>
            <a:pPr>
              <a:lnSpc>
                <a:spcPct val="80000"/>
              </a:lnSpc>
              <a:buClr>
                <a:schemeClr val="tx1"/>
              </a:buClr>
            </a:pPr>
            <a:r>
              <a:rPr lang="en-US" altLang="x-none" sz="2400" b="1" dirty="0">
                <a:ea typeface="ＭＳ Ｐゴシック" charset="-128"/>
              </a:rPr>
              <a:t>1957</a:t>
            </a:r>
            <a:r>
              <a:rPr lang="en-US" altLang="zh-CN" sz="2400" b="1" dirty="0">
                <a:ea typeface="ＭＳ Ｐゴシック" charset="-128"/>
              </a:rPr>
              <a:t>:</a:t>
            </a:r>
            <a:r>
              <a:rPr lang="zh-CN" altLang="en-US" sz="2400" b="1" dirty="0">
                <a:ea typeface="ＭＳ Ｐゴシック" charset="-128"/>
              </a:rPr>
              <a:t> </a:t>
            </a:r>
            <a:r>
              <a:rPr lang="en-US" altLang="x-none" sz="2400" dirty="0">
                <a:ea typeface="ＭＳ Ｐゴシック" charset="-128"/>
              </a:rPr>
              <a:t>USSR launche</a:t>
            </a:r>
            <a:r>
              <a:rPr lang="en-US" altLang="zh-CN" sz="2400" dirty="0">
                <a:ea typeface="ＭＳ Ｐゴシック" charset="-128"/>
              </a:rPr>
              <a:t>d</a:t>
            </a:r>
            <a:r>
              <a:rPr lang="en-US" altLang="x-none" sz="2400" dirty="0">
                <a:ea typeface="ＭＳ Ｐゴシック" charset="-128"/>
              </a:rPr>
              <a:t> Sputnik</a:t>
            </a:r>
            <a:r>
              <a:rPr lang="en-US" altLang="zh-CN" sz="2400" dirty="0">
                <a:ea typeface="ＭＳ Ｐゴシック" charset="-128"/>
              </a:rPr>
              <a:t>;</a:t>
            </a:r>
            <a:r>
              <a:rPr lang="en-US" altLang="x-none" sz="2400" dirty="0">
                <a:ea typeface="ＭＳ Ｐゴシック" charset="-128"/>
              </a:rPr>
              <a:t> US </a:t>
            </a:r>
            <a:r>
              <a:rPr lang="en-US" altLang="zh-CN" sz="2400" dirty="0">
                <a:ea typeface="ＭＳ Ｐゴシック" charset="-128"/>
              </a:rPr>
              <a:t>DoD </a:t>
            </a:r>
            <a:r>
              <a:rPr lang="en-US" altLang="x-none" sz="2400" dirty="0">
                <a:ea typeface="ＭＳ Ｐゴシック" charset="-128"/>
              </a:rPr>
              <a:t>formed Advanced Research Projects Agency (ARPA)</a:t>
            </a:r>
          </a:p>
          <a:p>
            <a:pPr>
              <a:lnSpc>
                <a:spcPct val="80000"/>
              </a:lnSpc>
              <a:buClr>
                <a:schemeClr val="tx1"/>
              </a:buClr>
            </a:pPr>
            <a:r>
              <a:rPr lang="en-US" altLang="x-none" sz="2400" b="1" dirty="0">
                <a:ea typeface="ＭＳ Ｐゴシック" charset="-128"/>
              </a:rPr>
              <a:t>1961</a:t>
            </a:r>
            <a:r>
              <a:rPr lang="en-US" altLang="zh-CN" sz="2400" b="1" dirty="0">
                <a:ea typeface="ＭＳ Ｐゴシック" charset="-128"/>
              </a:rPr>
              <a:t>:</a:t>
            </a:r>
            <a:r>
              <a:rPr lang="zh-CN" altLang="en-US" sz="2400" b="1" dirty="0">
                <a:ea typeface="ＭＳ Ｐゴシック" charset="-128"/>
              </a:rPr>
              <a:t> </a:t>
            </a:r>
            <a:r>
              <a:rPr lang="en-US" altLang="x-none" sz="2400" dirty="0">
                <a:ea typeface="ＭＳ Ｐゴシック" charset="-128"/>
              </a:rPr>
              <a:t>First paper by Len Kleinrock on packet switching theory</a:t>
            </a:r>
          </a:p>
          <a:p>
            <a:pPr>
              <a:lnSpc>
                <a:spcPct val="80000"/>
              </a:lnSpc>
              <a:buClr>
                <a:schemeClr val="tx1"/>
              </a:buClr>
            </a:pPr>
            <a:r>
              <a:rPr lang="en-US" altLang="x-none" sz="2400" b="1" dirty="0">
                <a:ea typeface="ＭＳ Ｐゴシック" charset="-128"/>
              </a:rPr>
              <a:t>1964</a:t>
            </a:r>
            <a:r>
              <a:rPr lang="en-US" altLang="zh-CN" sz="2400" b="1" dirty="0">
                <a:ea typeface="ＭＳ Ｐゴシック" charset="-128"/>
              </a:rPr>
              <a:t>:</a:t>
            </a:r>
            <a:r>
              <a:rPr lang="zh-CN" altLang="en-US" sz="2400" b="1" dirty="0">
                <a:ea typeface="ＭＳ Ｐゴシック" charset="-128"/>
              </a:rPr>
              <a:t> </a:t>
            </a:r>
            <a:r>
              <a:rPr lang="en-US" altLang="x-none" sz="2400" dirty="0">
                <a:ea typeface="ＭＳ Ｐゴシック" charset="-128"/>
              </a:rPr>
              <a:t>Paul Baran from RAND on design of packet switching networks</a:t>
            </a:r>
          </a:p>
          <a:p>
            <a:pPr>
              <a:lnSpc>
                <a:spcPct val="80000"/>
              </a:lnSpc>
              <a:buClr>
                <a:schemeClr val="tx1"/>
              </a:buClr>
            </a:pPr>
            <a:r>
              <a:rPr lang="en-US" altLang="x-none" sz="2400" b="1" dirty="0">
                <a:ea typeface="ＭＳ Ｐゴシック" charset="-128"/>
              </a:rPr>
              <a:t>1965-1968</a:t>
            </a:r>
            <a:r>
              <a:rPr lang="en-US" altLang="zh-CN" sz="2400" b="1" dirty="0">
                <a:ea typeface="ＭＳ Ｐゴシック" charset="-128"/>
              </a:rPr>
              <a:t>:</a:t>
            </a:r>
            <a:r>
              <a:rPr lang="zh-CN" altLang="en-US" sz="2400" b="1" dirty="0">
                <a:ea typeface="ＭＳ Ｐゴシック" charset="-128"/>
              </a:rPr>
              <a:t> </a:t>
            </a:r>
            <a:r>
              <a:rPr lang="en-US" altLang="x-none" sz="2400" dirty="0">
                <a:ea typeface="ＭＳ Ｐゴシック" charset="-128"/>
              </a:rPr>
              <a:t>ARPANET plan</a:t>
            </a:r>
            <a:r>
              <a:rPr lang="en-US" altLang="zh-CN" sz="2400" dirty="0">
                <a:ea typeface="ＭＳ Ｐゴシック" charset="-128"/>
              </a:rPr>
              <a:t>,</a:t>
            </a:r>
            <a:r>
              <a:rPr lang="zh-CN" altLang="en-US" sz="2400" dirty="0">
                <a:ea typeface="ＭＳ Ｐゴシック" charset="-128"/>
              </a:rPr>
              <a:t> </a:t>
            </a:r>
            <a:endParaRPr lang="en-US" altLang="zh-CN" sz="2400" dirty="0">
              <a:ea typeface="ＭＳ Ｐゴシック" charset="-128"/>
            </a:endParaRPr>
          </a:p>
          <a:p>
            <a:pPr lvl="1">
              <a:lnSpc>
                <a:spcPct val="80000"/>
              </a:lnSpc>
              <a:buClr>
                <a:schemeClr val="tx1"/>
              </a:buClr>
            </a:pPr>
            <a:r>
              <a:rPr lang="en-US" altLang="zh-CN" sz="2000" dirty="0">
                <a:ea typeface="ＭＳ Ｐゴシック" charset="-128"/>
              </a:rPr>
              <a:t>BBN</a:t>
            </a:r>
            <a:r>
              <a:rPr lang="zh-CN" altLang="en-US" sz="2000" dirty="0">
                <a:ea typeface="ＭＳ Ｐゴシック" charset="-128"/>
              </a:rPr>
              <a:t> </a:t>
            </a:r>
            <a:r>
              <a:rPr lang="en-US" altLang="zh-CN" sz="2000" dirty="0">
                <a:ea typeface="ＭＳ Ｐゴシック" charset="-128"/>
              </a:rPr>
              <a:t>awarded Packet Switch </a:t>
            </a:r>
            <a:r>
              <a:rPr lang="zh-CN" altLang="en-US" sz="2000" dirty="0">
                <a:ea typeface="ＭＳ Ｐゴシック" charset="-128"/>
              </a:rPr>
              <a:t> </a:t>
            </a:r>
            <a:r>
              <a:rPr lang="en-US" altLang="zh-CN" sz="2000" dirty="0">
                <a:ea typeface="ＭＳ Ｐゴシック" charset="-128"/>
              </a:rPr>
              <a:t>contract to build Interface Message Processors (IMPs)</a:t>
            </a:r>
            <a:endParaRPr lang="en-US" altLang="x-none" sz="2000" dirty="0">
              <a:ea typeface="ＭＳ Ｐゴシック" charset="-128"/>
            </a:endParaRPr>
          </a:p>
          <a:p>
            <a:pPr>
              <a:lnSpc>
                <a:spcPct val="80000"/>
              </a:lnSpc>
              <a:buClr>
                <a:schemeClr val="tx1"/>
              </a:buClr>
            </a:pPr>
            <a:r>
              <a:rPr lang="en-US" altLang="x-none" sz="2400" b="1" dirty="0">
                <a:ea typeface="ＭＳ Ｐゴシック" charset="-128"/>
              </a:rPr>
              <a:t>1970</a:t>
            </a:r>
            <a:r>
              <a:rPr lang="en-US" altLang="zh-CN" sz="2400" dirty="0">
                <a:ea typeface="ＭＳ Ｐゴシック" charset="-128"/>
              </a:rPr>
              <a:t>:</a:t>
            </a:r>
            <a:r>
              <a:rPr lang="zh-CN" altLang="en-US" sz="2400" dirty="0">
                <a:ea typeface="ＭＳ Ｐゴシック" charset="-128"/>
              </a:rPr>
              <a:t> </a:t>
            </a:r>
            <a:r>
              <a:rPr lang="en-US" altLang="x-none" sz="2400" dirty="0" err="1">
                <a:ea typeface="ＭＳ Ｐゴシック" charset="-128"/>
              </a:rPr>
              <a:t>ALOHAnet</a:t>
            </a:r>
            <a:r>
              <a:rPr lang="en-US" altLang="x-none" sz="2400" dirty="0">
                <a:ea typeface="ＭＳ Ｐゴシック" charset="-128"/>
              </a:rPr>
              <a:t>, the first packet radio network, developed by Norman Abramson, </a:t>
            </a:r>
            <a:r>
              <a:rPr lang="en-US" altLang="x-none" sz="2400" dirty="0" err="1">
                <a:ea typeface="ＭＳ Ｐゴシック" charset="-128"/>
              </a:rPr>
              <a:t>Univ</a:t>
            </a:r>
            <a:r>
              <a:rPr lang="en-US" altLang="x-none" sz="2400" dirty="0">
                <a:ea typeface="ＭＳ Ｐゴシック" charset="-128"/>
              </a:rPr>
              <a:t> of Hawaii, </a:t>
            </a:r>
            <a:r>
              <a:rPr lang="en-US" altLang="x-none" sz="2400" dirty="0" err="1">
                <a:ea typeface="ＭＳ Ｐゴシック" charset="-128"/>
              </a:rPr>
              <a:t>becomed</a:t>
            </a:r>
            <a:r>
              <a:rPr lang="en-US" altLang="x-none" sz="2400" dirty="0">
                <a:ea typeface="ＭＳ Ｐゴシック" charset="-128"/>
              </a:rPr>
              <a:t> operational</a:t>
            </a:r>
          </a:p>
          <a:p>
            <a:pPr>
              <a:lnSpc>
                <a:spcPct val="80000"/>
              </a:lnSpc>
              <a:buClr>
                <a:schemeClr val="tx1"/>
              </a:buClr>
            </a:pPr>
            <a:r>
              <a:rPr lang="en-US" altLang="x-none" sz="2400" b="1" dirty="0">
                <a:ea typeface="ＭＳ Ｐゴシック" charset="-128"/>
              </a:rPr>
              <a:t>1973</a:t>
            </a:r>
            <a:r>
              <a:rPr lang="en-US" altLang="x-none" sz="2400" dirty="0">
                <a:ea typeface="ＭＳ Ｐゴシック" charset="-128"/>
              </a:rPr>
              <a:t>: Bob Kahn posed the Internet problem---how to connect ARPANET, packet radio network, and satellite network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227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 err="1"/>
              <a:t>ReSEP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ReOPT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</a:t>
                </a:r>
                <a:r>
                  <a:rPr lang="en-US" dirty="0"/>
                  <a:t> binary search strategy </a:t>
                </a:r>
                <a:r>
                  <a:rPr lang="en-US" altLang="zh-CN" dirty="0"/>
                  <a:t>to</a:t>
                </a:r>
                <a:r>
                  <a:rPr lang="en-US" dirty="0"/>
                  <a:t> find the</a:t>
                </a:r>
                <a:r>
                  <a:rPr lang="zh-CN" altLang="en-US" dirty="0"/>
                  <a:t> </a:t>
                </a:r>
                <a:r>
                  <a:rPr lang="en-US" dirty="0"/>
                  <a:t>largest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𝑢𝑡𝑖𝑙</m:t>
                    </m:r>
                    <m:r>
                      <a:rPr lang="en-US" i="1" dirty="0">
                        <a:latin typeface="Cambria Math" charset="0"/>
                      </a:rPr>
                      <m:t>(</m:t>
                    </m:r>
                    <m:r>
                      <a:rPr lang="en-US" b="1" i="1" dirty="0">
                        <a:latin typeface="Cambria Math" charset="0"/>
                      </a:rPr>
                      <m:t>𝒙</m:t>
                    </m:r>
                    <m:r>
                      <a:rPr lang="en-US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 feasible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iteration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solves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feasibility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problem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ellipsoid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method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altLang="zh-CN" dirty="0"/>
                  <a:t>Modular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design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also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supports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usage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other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cutting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plane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methods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62262" y="2800261"/>
                <a:ext cx="6096000" cy="101566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𝑢𝑡𝑖𝑙</m:t>
                      </m:r>
                      <m:d>
                        <m:dPr>
                          <m:ctrlP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𝑛𝑒𝑥𝑡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𝑨𝒙</m:t>
                      </m:r>
                      <m:r>
                        <a:rPr lang="en-US" altLang="zh-CN" sz="2000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altLang="zh-CN" sz="2000" b="1" i="1" dirty="0" err="1">
                          <a:solidFill>
                            <a:schemeClr val="tx1"/>
                          </a:solidFill>
                          <a:latin typeface="Cambria Math" charset="0"/>
                        </a:rPr>
                        <m:t>𝒃</m:t>
                      </m:r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altLang="zh-CN" sz="2000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en-US" altLang="zh-CN" sz="2000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62" y="2800261"/>
                <a:ext cx="6096000" cy="10156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94986" y="5340145"/>
                <a:ext cx="9287702" cy="83099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FF0000"/>
                    </a:solidFill>
                  </a:rPr>
                  <a:t>Correctness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and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Efficiency</a:t>
                </a:r>
                <a:r>
                  <a:rPr lang="en-US" altLang="zh-CN" sz="2400" b="1" dirty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An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ReOPT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oracle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can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be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constructed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in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𝑂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calls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ReSEP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.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986" y="5340145"/>
                <a:ext cx="9287702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984" t="-5882" r="-328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97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Putting</a:t>
            </a:r>
            <a:r>
              <a:rPr lang="zh-CN" altLang="en-US" dirty="0"/>
              <a:t> </a:t>
            </a:r>
            <a:r>
              <a:rPr lang="en-US" altLang="zh-CN" dirty="0"/>
              <a:t>Things</a:t>
            </a:r>
            <a:r>
              <a:rPr lang="zh-CN" altLang="en-US" dirty="0"/>
              <a:t> </a:t>
            </a:r>
            <a:r>
              <a:rPr lang="en-US" altLang="zh-CN" dirty="0"/>
              <a:t>Together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21</a:t>
            </a:fld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3226743" y="3750182"/>
            <a:ext cx="4599" cy="795427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2927886" y="3702908"/>
            <a:ext cx="4599" cy="79542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36965" y="3823626"/>
            <a:ext cx="1923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Reservation Vector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1308955" y="4498335"/>
            <a:ext cx="3587336" cy="754936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Network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Resource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Reservation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Module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321442" y="1764183"/>
            <a:ext cx="3574849" cy="739336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ARO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Controller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62186" y="2601799"/>
            <a:ext cx="229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Reservation </a:t>
            </a:r>
          </a:p>
          <a:p>
            <a:pPr algn="ctr"/>
            <a:r>
              <a:rPr lang="en-US" altLang="zh-CN" b="1" dirty="0"/>
              <a:t>Vector</a:t>
            </a:r>
            <a:endParaRPr 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2811746" y="2530473"/>
            <a:ext cx="2606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Inferred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algn="ctr"/>
            <a:r>
              <a:rPr lang="en-US" altLang="zh-CN" b="1" dirty="0"/>
              <a:t>Search</a:t>
            </a:r>
            <a:r>
              <a:rPr lang="zh-CN" altLang="en-US" b="1" dirty="0"/>
              <a:t> </a:t>
            </a:r>
            <a:r>
              <a:rPr lang="en-US" altLang="zh-CN" b="1" dirty="0"/>
              <a:t>Space</a:t>
            </a:r>
            <a:endParaRPr lang="en-US" b="1" dirty="0"/>
          </a:p>
        </p:txBody>
      </p:sp>
      <p:sp>
        <p:nvSpPr>
          <p:cNvPr id="60" name="Rectangle 59"/>
          <p:cNvSpPr/>
          <p:nvPr/>
        </p:nvSpPr>
        <p:spPr>
          <a:xfrm>
            <a:off x="1321442" y="3319457"/>
            <a:ext cx="3587335" cy="432842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ARO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Scout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310599" y="3940651"/>
            <a:ext cx="176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Success</a:t>
            </a:r>
            <a:r>
              <a:rPr lang="zh-CN" altLang="en-US" b="1" dirty="0"/>
              <a:t> </a:t>
            </a:r>
            <a:r>
              <a:rPr lang="en-US" altLang="zh-CN" b="1" dirty="0"/>
              <a:t>/</a:t>
            </a:r>
            <a:r>
              <a:rPr lang="zh-CN" altLang="en-US" b="1" dirty="0"/>
              <a:t> </a:t>
            </a:r>
            <a:r>
              <a:rPr lang="en-US" altLang="zh-CN" b="1" dirty="0"/>
              <a:t>Failure</a:t>
            </a:r>
            <a:endParaRPr lang="en-US" b="1" dirty="0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3023474" y="2505536"/>
            <a:ext cx="4599" cy="79542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3254897" y="2499890"/>
            <a:ext cx="4599" cy="795427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6746131" y="1786761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Optimization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745756" y="3188788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Separation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745754" y="4536513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Membership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298896" y="2580399"/>
            <a:ext cx="229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Reservation </a:t>
            </a:r>
          </a:p>
          <a:p>
            <a:pPr algn="ctr"/>
            <a:r>
              <a:rPr lang="en-US" altLang="zh-CN" b="1" dirty="0"/>
              <a:t>Vector</a:t>
            </a:r>
            <a:endParaRPr lang="en-US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8399989" y="2481621"/>
            <a:ext cx="2606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Yes /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algn="ctr"/>
            <a:r>
              <a:rPr lang="en-US" altLang="zh-CN" b="1" dirty="0"/>
              <a:t>Separation Half</a:t>
            </a:r>
            <a:r>
              <a:rPr lang="zh-CN" altLang="en-US" b="1" dirty="0"/>
              <a:t> </a:t>
            </a:r>
            <a:r>
              <a:rPr lang="en-US" altLang="zh-CN" b="1" dirty="0"/>
              <a:t>Space</a:t>
            </a:r>
            <a:endParaRPr lang="en-US" b="1" dirty="0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8399989" y="2511741"/>
            <a:ext cx="11240" cy="6770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8604311" y="2511809"/>
            <a:ext cx="1" cy="684014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234912" y="3921618"/>
            <a:ext cx="229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Reservation </a:t>
            </a:r>
          </a:p>
          <a:p>
            <a:pPr algn="ctr"/>
            <a:r>
              <a:rPr lang="en-US" altLang="zh-CN" b="1" dirty="0"/>
              <a:t>Vector</a:t>
            </a:r>
            <a:endParaRPr lang="en-US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8014692" y="4026484"/>
            <a:ext cx="2606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Yes /</a:t>
            </a:r>
            <a:r>
              <a:rPr lang="zh-CN" altLang="en-US" b="1" dirty="0"/>
              <a:t> </a:t>
            </a:r>
            <a:r>
              <a:rPr lang="en-US" altLang="zh-CN" b="1" dirty="0"/>
              <a:t>No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8367116" y="3928125"/>
            <a:ext cx="2" cy="60838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8600910" y="3928124"/>
            <a:ext cx="0" cy="608389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75" idx="1"/>
          </p:cNvCxnSpPr>
          <p:nvPr/>
        </p:nvCxnSpPr>
        <p:spPr>
          <a:xfrm>
            <a:off x="4896291" y="2156429"/>
            <a:ext cx="184984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4908777" y="3558456"/>
            <a:ext cx="184984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4896291" y="4898381"/>
            <a:ext cx="184984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308955" y="5699626"/>
                <a:ext cx="9287702" cy="83099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FF0000"/>
                    </a:solidFill>
                  </a:rPr>
                  <a:t>Correctness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and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Efficiency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Given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a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set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of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flows,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BoxOpt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finds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optimal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resource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reservation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by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𝑂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zh-CN" altLang="en-US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zh-CN" sz="2400" i="1" dirty="0" err="1" smtClean="0">
                        <a:solidFill>
                          <a:schemeClr val="bg1"/>
                        </a:solidFill>
                        <a:latin typeface="Cambria Math" charset="0"/>
                      </a:rPr>
                      <m:t>𝑙𝑜𝑔𝑅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calls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ReMEM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.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955" y="5699626"/>
                <a:ext cx="9287702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1051" t="-13971" r="-854" b="-72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24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Topology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  <a:r>
              <a:rPr lang="zh-CN" altLang="en-US" dirty="0"/>
              <a:t> </a:t>
            </a:r>
            <a:r>
              <a:rPr lang="en-US" altLang="zh-CN" dirty="0"/>
              <a:t>federation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(LHCONE)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62</a:t>
            </a:r>
            <a:r>
              <a:rPr lang="zh-CN" altLang="en-US" dirty="0"/>
              <a:t> </a:t>
            </a:r>
            <a:r>
              <a:rPr lang="en-US" altLang="zh-CN" dirty="0"/>
              <a:t>institutes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hundreds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elements</a:t>
            </a:r>
            <a:r>
              <a:rPr lang="zh-CN" altLang="en-US" dirty="0"/>
              <a:t> </a:t>
            </a:r>
            <a:r>
              <a:rPr lang="en-US" altLang="zh-CN" dirty="0"/>
              <a:t>(i.e.,</a:t>
            </a:r>
            <a:r>
              <a:rPr lang="zh-CN" altLang="en-US" dirty="0"/>
              <a:t> </a:t>
            </a:r>
            <a:r>
              <a:rPr lang="en-US" altLang="zh-CN" dirty="0"/>
              <a:t>switches/routers)</a:t>
            </a:r>
          </a:p>
          <a:p>
            <a:r>
              <a:rPr lang="en-US" altLang="zh-CN" b="1" dirty="0"/>
              <a:t>Traffic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48-hour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reservation</a:t>
            </a:r>
            <a:r>
              <a:rPr lang="zh-CN" altLang="en-US" dirty="0"/>
              <a:t> </a:t>
            </a:r>
            <a:r>
              <a:rPr lang="en-US" altLang="zh-CN" dirty="0"/>
              <a:t>trace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LHCONE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716</a:t>
            </a:r>
            <a:r>
              <a:rPr lang="zh-CN" altLang="en-US" dirty="0"/>
              <a:t> </a:t>
            </a:r>
            <a:r>
              <a:rPr lang="en-US" altLang="zh-CN" dirty="0"/>
              <a:t>reservation</a:t>
            </a:r>
            <a:r>
              <a:rPr lang="zh-CN" altLang="en-US" dirty="0"/>
              <a:t> </a:t>
            </a:r>
            <a:r>
              <a:rPr lang="en-US" altLang="zh-CN" dirty="0"/>
              <a:t>requests</a:t>
            </a:r>
          </a:p>
          <a:p>
            <a:pPr lvl="1"/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flows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ranges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7.</a:t>
            </a:r>
          </a:p>
          <a:p>
            <a:r>
              <a:rPr lang="en-US" altLang="zh-CN" b="1" dirty="0"/>
              <a:t>Users'</a:t>
            </a:r>
            <a:r>
              <a:rPr lang="zh-CN" altLang="en-US" b="1" dirty="0"/>
              <a:t> </a:t>
            </a:r>
            <a:r>
              <a:rPr lang="en-US" altLang="zh-CN" b="1" dirty="0"/>
              <a:t>objective</a:t>
            </a:r>
            <a:r>
              <a:rPr lang="zh-CN" altLang="en-US" b="1" dirty="0"/>
              <a:t> </a:t>
            </a:r>
            <a:r>
              <a:rPr lang="en-US" altLang="zh-CN" b="1" dirty="0"/>
              <a:t>function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maximal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maximal</a:t>
            </a:r>
            <a:r>
              <a:rPr lang="zh-CN" altLang="en-US" dirty="0"/>
              <a:t> </a:t>
            </a:r>
            <a:r>
              <a:rPr lang="en-US" altLang="zh-CN" dirty="0"/>
              <a:t>weighted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864E4-04DF-7B4B-97F2-991DCF29E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252" y="4435475"/>
            <a:ext cx="366676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41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Scalability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BoxOpt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9425" y="1952625"/>
            <a:ext cx="3840480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550" y="2081212"/>
            <a:ext cx="3941545" cy="3200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09675" y="5302804"/>
            <a:ext cx="4637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CDF of the communication latency of </a:t>
            </a:r>
            <a:r>
              <a:rPr lang="en-US" dirty="0" err="1"/>
              <a:t>BoxOpt</a:t>
            </a:r>
            <a:r>
              <a:rPr lang="en-US" dirty="0"/>
              <a:t>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29425" y="5153025"/>
            <a:ext cx="39523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Communication latency of </a:t>
            </a:r>
            <a:r>
              <a:rPr lang="en-US" dirty="0" err="1"/>
              <a:t>BoxOpt</a:t>
            </a:r>
            <a:r>
              <a:rPr lang="en-US" dirty="0"/>
              <a:t> with different sizes of request.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5799356"/>
            <a:ext cx="10020300" cy="746461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F</a:t>
            </a:r>
            <a:r>
              <a:rPr lang="en-US" sz="2400" dirty="0">
                <a:solidFill>
                  <a:schemeClr val="bg1"/>
                </a:solidFill>
              </a:rPr>
              <a:t>or 95% of requests, </a:t>
            </a:r>
            <a:r>
              <a:rPr lang="en-US" sz="2400" dirty="0" err="1">
                <a:solidFill>
                  <a:schemeClr val="bg1"/>
                </a:solidFill>
              </a:rPr>
              <a:t>BoxOpt</a:t>
            </a:r>
            <a:r>
              <a:rPr lang="en-US" sz="2400" dirty="0">
                <a:solidFill>
                  <a:schemeClr val="bg1"/>
                </a:solidFill>
              </a:rPr>
              <a:t> learns the optimal resource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reservation within 13 seconds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(assuming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user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NYC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and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network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LA)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657350" y="2279867"/>
            <a:ext cx="1057275" cy="29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714625" y="2301357"/>
            <a:ext cx="0" cy="24278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62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Breakdown: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 err="1"/>
              <a:t>ReMEM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ReSEP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993901"/>
            <a:ext cx="3840480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699" y="1993901"/>
            <a:ext cx="3992078" cy="3200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00039" y="5383210"/>
            <a:ext cx="4234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CDF of the number of </a:t>
            </a:r>
            <a:r>
              <a:rPr lang="en-US" dirty="0" err="1"/>
              <a:t>Re</a:t>
            </a:r>
            <a:r>
              <a:rPr lang="en-US" altLang="zh-CN" dirty="0" err="1"/>
              <a:t>MEM</a:t>
            </a:r>
            <a:r>
              <a:rPr lang="en-US" dirty="0"/>
              <a:t> invocations.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728269" y="5244710"/>
            <a:ext cx="4271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Number of </a:t>
            </a:r>
            <a:r>
              <a:rPr lang="en-US" dirty="0" err="1"/>
              <a:t>Re</a:t>
            </a:r>
            <a:r>
              <a:rPr lang="en-US" altLang="zh-CN" dirty="0" err="1"/>
              <a:t>MEM</a:t>
            </a:r>
            <a:r>
              <a:rPr lang="en-US" dirty="0"/>
              <a:t> invocations with different sizes of request.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5998602"/>
            <a:ext cx="10020300" cy="547215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In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BoxOpt</a:t>
            </a:r>
            <a:r>
              <a:rPr lang="en-US" altLang="zh-CN" sz="2400" dirty="0">
                <a:solidFill>
                  <a:schemeClr val="bg1"/>
                </a:solidFill>
              </a:rPr>
              <a:t>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95% of </a:t>
            </a:r>
            <a:r>
              <a:rPr lang="en-US" altLang="zh-CN" sz="2400" dirty="0" err="1">
                <a:solidFill>
                  <a:schemeClr val="bg1"/>
                </a:solidFill>
              </a:rPr>
              <a:t>ReSEP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can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be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constructed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within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less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than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30k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ReMEM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calls.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457324" y="2222715"/>
            <a:ext cx="1057275" cy="29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528887" y="2215629"/>
            <a:ext cx="0" cy="24278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50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/>
              <a:t>Good</a:t>
            </a:r>
            <a:r>
              <a:rPr lang="zh-CN" altLang="en-US" b="1" dirty="0"/>
              <a:t> </a:t>
            </a:r>
            <a:r>
              <a:rPr lang="en-US" altLang="zh-CN" b="1" dirty="0"/>
              <a:t>news</a:t>
            </a:r>
          </a:p>
          <a:p>
            <a:r>
              <a:rPr lang="en-US" altLang="zh-CN" dirty="0" err="1"/>
              <a:t>BoxOpt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dirty="0"/>
              <a:t>that automatically</a:t>
            </a:r>
            <a:r>
              <a:rPr lang="zh-CN" altLang="en-US" dirty="0"/>
              <a:t> </a:t>
            </a:r>
            <a:r>
              <a:rPr lang="en-US" dirty="0"/>
              <a:t>learns the optimal</a:t>
            </a:r>
            <a:r>
              <a:rPr lang="zh-CN" altLang="en-US" dirty="0"/>
              <a:t> </a:t>
            </a:r>
            <a:r>
              <a:rPr lang="en-US" dirty="0"/>
              <a:t>resource</a:t>
            </a:r>
            <a:r>
              <a:rPr lang="zh-CN" altLang="en-US" dirty="0"/>
              <a:t> </a:t>
            </a:r>
            <a:r>
              <a:rPr lang="en-US" dirty="0"/>
              <a:t>reservations without exchanging any private information</a:t>
            </a:r>
            <a:r>
              <a:rPr lang="zh-CN" altLang="en-US" dirty="0"/>
              <a:t> </a:t>
            </a:r>
            <a:r>
              <a:rPr lang="en-US" dirty="0"/>
              <a:t>between the network and the user.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zh-CN" b="1" dirty="0"/>
              <a:t>Bad</a:t>
            </a:r>
            <a:r>
              <a:rPr lang="zh-CN" altLang="en-US" b="1" dirty="0"/>
              <a:t> </a:t>
            </a:r>
            <a:r>
              <a:rPr lang="en-US" altLang="zh-CN" b="1" dirty="0"/>
              <a:t>news</a:t>
            </a:r>
            <a:endParaRPr lang="en-US" b="1" dirty="0"/>
          </a:p>
          <a:p>
            <a:r>
              <a:rPr lang="en-US" altLang="zh-CN" dirty="0"/>
              <a:t>13s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proxy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side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30k</a:t>
            </a:r>
            <a:r>
              <a:rPr lang="zh-CN" altLang="en-US" dirty="0"/>
              <a:t> </a:t>
            </a:r>
            <a:r>
              <a:rPr lang="en-US" altLang="zh-CN" dirty="0" err="1"/>
              <a:t>ReMEM</a:t>
            </a:r>
            <a:r>
              <a:rPr lang="zh-CN" altLang="en-US" dirty="0"/>
              <a:t> </a:t>
            </a:r>
            <a:r>
              <a:rPr lang="en-US" altLang="zh-CN" dirty="0"/>
              <a:t>calls,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happy?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1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F8C1-7962-404D-8B6C-1A12F9D1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Roadmap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09E77-BF38-404A-B014-94305D030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(in)efficient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be?</a:t>
            </a:r>
          </a:p>
          <a:p>
            <a:pPr lvl="1"/>
            <a:r>
              <a:rPr lang="en-US" altLang="zh-CN" dirty="0" err="1"/>
              <a:t>BoxOpt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optimizing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dark</a:t>
            </a:r>
            <a:r>
              <a:rPr lang="zh-CN" altLang="en-US" dirty="0"/>
              <a:t> </a:t>
            </a:r>
            <a:r>
              <a:rPr lang="en-US" altLang="zh-CN" dirty="0"/>
              <a:t>[AAAI-19]</a:t>
            </a:r>
            <a:r>
              <a:rPr lang="zh-CN" altLang="en-US" dirty="0"/>
              <a:t> </a:t>
            </a:r>
            <a:r>
              <a:rPr lang="en-US" altLang="zh-CN" dirty="0"/>
              <a:t>[TON-21]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redesign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utilize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  <a:r>
              <a:rPr lang="zh-CN" altLang="en-US" dirty="0"/>
              <a:t> </a:t>
            </a:r>
            <a:r>
              <a:rPr lang="en-US" altLang="zh-CN" dirty="0"/>
              <a:t>w/o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repeatedly</a:t>
            </a:r>
            <a:r>
              <a:rPr lang="zh-CN" altLang="en-US" dirty="0"/>
              <a:t> </a:t>
            </a:r>
            <a:r>
              <a:rPr lang="en-US" altLang="zh-CN" dirty="0"/>
              <a:t>try-and-error?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Mercator: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multi-domain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resource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orchestration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using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linear-inequality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abstraction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[SC-18]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[JSAC-19]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44A14-640F-204B-9BE7-30B6455F0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2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Microsoft YaHei" panose="020B0503020204020204" pitchFamily="34" charset="-122"/>
              </a:rPr>
              <a:t>Strawman: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Application Layer Traffic Optimization Protocol </a:t>
            </a:r>
            <a:endParaRPr lang="en-US" dirty="0">
              <a:ea typeface="Microsoft YaHe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94116" cy="4351338"/>
          </a:xfrm>
        </p:spPr>
        <p:txBody>
          <a:bodyPr lIns="90000">
            <a:no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RFC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7285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since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2014</a:t>
            </a:r>
          </a:p>
          <a:p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Basic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idea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one-big-switch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abstraction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provide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applications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end-to-end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information</a:t>
            </a:r>
          </a:p>
          <a:p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Limitation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cannot reveal the shared bottleneck resources between analytics tasks.</a:t>
            </a: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2086F01A-CE0F-4F46-B785-041037040C7C}" type="slidenum">
              <a:rPr lang="en-US" sz="1800" baseline="-250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sz="1800" baseline="-25000" dirty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C96523-EF2B-7747-9499-E49C8ACB5CA5}"/>
              </a:ext>
            </a:extLst>
          </p:cNvPr>
          <p:cNvGrpSpPr/>
          <p:nvPr/>
        </p:nvGrpSpPr>
        <p:grpSpPr>
          <a:xfrm>
            <a:off x="1264194" y="4608020"/>
            <a:ext cx="3707723" cy="926517"/>
            <a:chOff x="1675018" y="2757687"/>
            <a:chExt cx="3707723" cy="9265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A3DB52-46B8-EB40-B8AF-67997226E431}"/>
                </a:ext>
              </a:extLst>
            </p:cNvPr>
            <p:cNvSpPr/>
            <p:nvPr/>
          </p:nvSpPr>
          <p:spPr bwMode="auto">
            <a:xfrm>
              <a:off x="1675019" y="2764947"/>
              <a:ext cx="563321" cy="39913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s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44AAD3-B59A-B44D-92BA-006467A4B136}"/>
                </a:ext>
              </a:extLst>
            </p:cNvPr>
            <p:cNvSpPr/>
            <p:nvPr/>
          </p:nvSpPr>
          <p:spPr bwMode="auto">
            <a:xfrm>
              <a:off x="4819419" y="2764947"/>
              <a:ext cx="563321" cy="39913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d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03A166-4196-1347-A368-264994FD7492}"/>
                </a:ext>
              </a:extLst>
            </p:cNvPr>
            <p:cNvSpPr/>
            <p:nvPr/>
          </p:nvSpPr>
          <p:spPr bwMode="auto">
            <a:xfrm>
              <a:off x="1675018" y="3285073"/>
              <a:ext cx="563321" cy="3991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s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7B823B-B663-9B43-B540-0A466DE51EA8}"/>
                </a:ext>
              </a:extLst>
            </p:cNvPr>
            <p:cNvSpPr/>
            <p:nvPr/>
          </p:nvSpPr>
          <p:spPr bwMode="auto">
            <a:xfrm>
              <a:off x="4819420" y="3285073"/>
              <a:ext cx="563321" cy="3991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d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7E785CD-0D63-D241-9C96-5A0F32181C85}"/>
                </a:ext>
              </a:extLst>
            </p:cNvPr>
            <p:cNvSpPr/>
            <p:nvPr/>
          </p:nvSpPr>
          <p:spPr bwMode="auto">
            <a:xfrm>
              <a:off x="2644126" y="2757687"/>
              <a:ext cx="1769508" cy="9144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2D42B7E-AEBC-994D-8C10-42DF03644EFE}"/>
                </a:ext>
              </a:extLst>
            </p:cNvPr>
            <p:cNvCxnSpPr/>
            <p:nvPr/>
          </p:nvCxnSpPr>
          <p:spPr bwMode="auto">
            <a:xfrm>
              <a:off x="2238339" y="2964512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6D90B9-9946-C54A-BC97-02BB034DA0E9}"/>
                </a:ext>
              </a:extLst>
            </p:cNvPr>
            <p:cNvCxnSpPr/>
            <p:nvPr/>
          </p:nvCxnSpPr>
          <p:spPr bwMode="auto">
            <a:xfrm>
              <a:off x="2231144" y="3474019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0E8546C-27D5-EC41-92CE-DA0182FE008D}"/>
                </a:ext>
              </a:extLst>
            </p:cNvPr>
            <p:cNvCxnSpPr/>
            <p:nvPr/>
          </p:nvCxnSpPr>
          <p:spPr bwMode="auto">
            <a:xfrm>
              <a:off x="4267193" y="2964512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3B9F56-A913-BA40-9B89-BB97043A63DA}"/>
                </a:ext>
              </a:extLst>
            </p:cNvPr>
            <p:cNvCxnSpPr/>
            <p:nvPr/>
          </p:nvCxnSpPr>
          <p:spPr bwMode="auto">
            <a:xfrm>
              <a:off x="4259998" y="3474019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527151-D0DD-554E-B2A4-E83731956FD6}"/>
              </a:ext>
            </a:extLst>
          </p:cNvPr>
          <p:cNvSpPr txBox="1"/>
          <p:nvPr/>
        </p:nvSpPr>
        <p:spPr>
          <a:xfrm>
            <a:off x="6293224" y="4170189"/>
            <a:ext cx="463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Resource</a:t>
            </a:r>
            <a:r>
              <a:rPr lang="zh-CN" altLang="en-US" sz="2400" dirty="0"/>
              <a:t> </a:t>
            </a:r>
            <a:r>
              <a:rPr lang="en-US" altLang="zh-CN" sz="2400" dirty="0"/>
              <a:t>information provided by one-big-switch</a:t>
            </a:r>
            <a:r>
              <a:rPr lang="zh-CN" altLang="en-US" sz="2400" dirty="0"/>
              <a:t> </a:t>
            </a:r>
            <a:r>
              <a:rPr lang="en-US" altLang="zh-CN" sz="2400" dirty="0"/>
              <a:t>abstraction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C5B448F-CDE6-F049-A160-4656877B380E}"/>
                  </a:ext>
                </a:extLst>
              </p:cNvPr>
              <p:cNvSpPr/>
              <p:nvPr/>
            </p:nvSpPr>
            <p:spPr>
              <a:xfrm>
                <a:off x="7109591" y="5001186"/>
                <a:ext cx="260757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8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charset="0"/>
                        </a:rPr>
                        <m:t>=100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𝑀𝑏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/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𝑠</m:t>
                      </m:r>
                    </m:oMath>
                  </m:oMathPara>
                </a14:m>
                <a:endParaRPr lang="en-US" altLang="zh-CN" dirty="0"/>
              </a:p>
              <a:p>
                <a:pPr marL="3428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charset="0"/>
                        </a:rPr>
                        <m:t>=100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𝑀𝑏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/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C5B448F-CDE6-F049-A160-4656877B3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591" y="5001186"/>
                <a:ext cx="2607570" cy="646331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974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One-Big-Switch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Abstraction: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Ambiguity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9413" y="1016000"/>
            <a:ext cx="8856662" cy="5334000"/>
          </a:xfrm>
        </p:spPr>
        <p:txBody>
          <a:bodyPr lIns="90000">
            <a:no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shared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Shared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2086F01A-CE0F-4F46-B785-041037040C7C}" type="slidenum">
              <a:rPr lang="en-US" sz="1800" baseline="-250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sz="1800" baseline="-25000" dirty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852978" y="889528"/>
            <a:ext cx="2599113" cy="2324641"/>
            <a:chOff x="6328977" y="889527"/>
            <a:chExt cx="2599113" cy="2324641"/>
          </a:xfrm>
        </p:grpSpPr>
        <p:grpSp>
          <p:nvGrpSpPr>
            <p:cNvPr id="88" name="Group 87"/>
            <p:cNvGrpSpPr/>
            <p:nvPr/>
          </p:nvGrpSpPr>
          <p:grpSpPr>
            <a:xfrm>
              <a:off x="6328977" y="889527"/>
              <a:ext cx="2599113" cy="2088916"/>
              <a:chOff x="1611925" y="4096296"/>
              <a:chExt cx="3119622" cy="2626897"/>
            </a:xfrm>
          </p:grpSpPr>
          <p:cxnSp>
            <p:nvCxnSpPr>
              <p:cNvPr id="129" name="Straight Arrow Connector 128"/>
              <p:cNvCxnSpPr/>
              <p:nvPr/>
            </p:nvCxnSpPr>
            <p:spPr bwMode="auto">
              <a:xfrm flipV="1">
                <a:off x="2179706" y="6276005"/>
                <a:ext cx="2252672" cy="544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0" name="Straight Arrow Connector 129"/>
              <p:cNvCxnSpPr/>
              <p:nvPr/>
            </p:nvCxnSpPr>
            <p:spPr bwMode="auto">
              <a:xfrm flipV="1">
                <a:off x="2179706" y="4316576"/>
                <a:ext cx="0" cy="1992083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Rectangle 130"/>
                  <p:cNvSpPr/>
                  <p:nvPr/>
                </p:nvSpPr>
                <p:spPr>
                  <a:xfrm>
                    <a:off x="3775701" y="5757796"/>
                    <a:ext cx="546963" cy="5031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31" name="Rectangle 1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5701" y="5757796"/>
                    <a:ext cx="546963" cy="50315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Rectangle 131"/>
                  <p:cNvSpPr/>
                  <p:nvPr/>
                </p:nvSpPr>
                <p:spPr>
                  <a:xfrm>
                    <a:off x="2164728" y="4096296"/>
                    <a:ext cx="539806" cy="5031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32" name="Rectangle 1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4728" y="4096296"/>
                    <a:ext cx="539806" cy="50315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3" name="Rectangle 132"/>
              <p:cNvSpPr/>
              <p:nvPr/>
            </p:nvSpPr>
            <p:spPr bwMode="auto">
              <a:xfrm>
                <a:off x="2201274" y="4839090"/>
                <a:ext cx="1477496" cy="143691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aseline="-250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4025044" y="6258743"/>
                <a:ext cx="706503" cy="464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/>
                  <a:t>100 </a:t>
                </a:r>
                <a:endParaRPr lang="en-US" dirty="0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611925" y="4626510"/>
                <a:ext cx="706503" cy="464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/>
                  <a:t>100 </a:t>
                </a:r>
                <a:endParaRPr lang="en-US" dirty="0"/>
              </a:p>
            </p:txBody>
          </p:sp>
        </p:grpSp>
        <p:sp>
          <p:nvSpPr>
            <p:cNvPr id="136" name="Rectangle 135"/>
            <p:cNvSpPr/>
            <p:nvPr/>
          </p:nvSpPr>
          <p:spPr>
            <a:xfrm>
              <a:off x="6817417" y="2814058"/>
              <a:ext cx="181061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/>
                <a:t>Feasible region</a:t>
              </a: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242" y="939926"/>
            <a:ext cx="5960281" cy="218427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5524" y="4074604"/>
            <a:ext cx="5963396" cy="2185416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7789477" y="3885521"/>
            <a:ext cx="2739890" cy="2217427"/>
            <a:chOff x="6290877" y="3745820"/>
            <a:chExt cx="2739890" cy="2217427"/>
          </a:xfrm>
        </p:grpSpPr>
        <p:grpSp>
          <p:nvGrpSpPr>
            <p:cNvPr id="137" name="Group 136"/>
            <p:cNvGrpSpPr/>
            <p:nvPr/>
          </p:nvGrpSpPr>
          <p:grpSpPr>
            <a:xfrm>
              <a:off x="6290877" y="3745820"/>
              <a:ext cx="2739890" cy="2217427"/>
              <a:chOff x="1938972" y="4143912"/>
              <a:chExt cx="3144603" cy="2438636"/>
            </a:xfrm>
          </p:grpSpPr>
          <p:cxnSp>
            <p:nvCxnSpPr>
              <p:cNvPr id="138" name="Straight Arrow Connector 137"/>
              <p:cNvCxnSpPr/>
              <p:nvPr/>
            </p:nvCxnSpPr>
            <p:spPr bwMode="auto">
              <a:xfrm flipV="1">
                <a:off x="2504752" y="6197468"/>
                <a:ext cx="2252672" cy="544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9" name="Straight Arrow Connector 138"/>
              <p:cNvCxnSpPr/>
              <p:nvPr/>
            </p:nvCxnSpPr>
            <p:spPr bwMode="auto">
              <a:xfrm flipV="1">
                <a:off x="2519328" y="4224071"/>
                <a:ext cx="0" cy="1992083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Rectangle 140"/>
                  <p:cNvSpPr/>
                  <p:nvPr/>
                </p:nvSpPr>
                <p:spPr>
                  <a:xfrm>
                    <a:off x="2551742" y="4143912"/>
                    <a:ext cx="516171" cy="44002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1" name="Rectangle 1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1742" y="4143912"/>
                    <a:ext cx="516171" cy="44002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2" name="Rectangle 141"/>
              <p:cNvSpPr/>
              <p:nvPr/>
            </p:nvSpPr>
            <p:spPr>
              <a:xfrm>
                <a:off x="1938972" y="4631774"/>
                <a:ext cx="675569" cy="406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/>
                  <a:t>100 </a:t>
                </a:r>
                <a:endParaRPr lang="en-US" dirty="0"/>
              </a:p>
            </p:txBody>
          </p:sp>
          <p:sp>
            <p:nvSpPr>
              <p:cNvPr id="143" name="Right Triangle 142"/>
              <p:cNvSpPr/>
              <p:nvPr/>
            </p:nvSpPr>
            <p:spPr bwMode="auto">
              <a:xfrm>
                <a:off x="2530629" y="4811179"/>
                <a:ext cx="1427276" cy="1367643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aseline="-250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408006" y="6176372"/>
                <a:ext cx="675569" cy="406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 dirty="0"/>
                  <a:t>100 </a:t>
                </a:r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8161216" y="5219053"/>
                  <a:ext cx="45570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kern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kern="0" dirty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i="1" kern="0" dirty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1216" y="5219053"/>
                  <a:ext cx="455702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6" name="Rectangle 145"/>
          <p:cNvSpPr/>
          <p:nvPr/>
        </p:nvSpPr>
        <p:spPr>
          <a:xfrm>
            <a:off x="8404923" y="5938455"/>
            <a:ext cx="18106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Feasible region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2408818" y="771416"/>
            <a:ext cx="4775202" cy="2831915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2398780" y="3781819"/>
            <a:ext cx="4775202" cy="2831915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551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5" grpId="0" animBg="1"/>
      <p:bldP spid="28" grpId="0" animBg="1"/>
      <p:bldP spid="28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Mercator</a:t>
            </a:r>
            <a:r>
              <a:rPr lang="zh-CN" altLang="en-US" dirty="0"/>
              <a:t> </a:t>
            </a:r>
            <a:r>
              <a:rPr lang="en-US" altLang="zh-CN" dirty="0"/>
              <a:t>Resource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b="1" dirty="0"/>
              <a:t>Basic</a:t>
            </a:r>
            <a:r>
              <a:rPr lang="zh-CN" altLang="en-US" b="1" dirty="0"/>
              <a:t> </a:t>
            </a:r>
            <a:r>
              <a:rPr lang="en-US" altLang="zh-CN" b="1" dirty="0"/>
              <a:t>idea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linear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inequalities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dirty="0"/>
              <a:t>provide a compact</a:t>
            </a:r>
            <a:r>
              <a:rPr lang="zh-CN" altLang="en-US" dirty="0"/>
              <a:t> </a:t>
            </a:r>
            <a:r>
              <a:rPr lang="en-US" dirty="0"/>
              <a:t>representation</a:t>
            </a:r>
            <a:r>
              <a:rPr lang="zh-CN" altLang="en-US" dirty="0"/>
              <a:t> </a:t>
            </a:r>
            <a:r>
              <a:rPr lang="en-US" dirty="0"/>
              <a:t>of multi-domain network available bandwidth</a:t>
            </a:r>
            <a:r>
              <a:rPr lang="en-US" altLang="zh-CN" dirty="0"/>
              <a:t>.</a:t>
            </a:r>
          </a:p>
          <a:p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29</a:t>
            </a:fld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" y="3123407"/>
            <a:ext cx="5486400" cy="2095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789" y="2928269"/>
            <a:ext cx="4831644" cy="98358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879603" y="4001294"/>
            <a:ext cx="2457826" cy="1626403"/>
            <a:chOff x="6092396" y="3745820"/>
            <a:chExt cx="3089701" cy="2391073"/>
          </a:xfrm>
        </p:grpSpPr>
        <p:grpSp>
          <p:nvGrpSpPr>
            <p:cNvPr id="8" name="Group 7"/>
            <p:cNvGrpSpPr/>
            <p:nvPr/>
          </p:nvGrpSpPr>
          <p:grpSpPr>
            <a:xfrm>
              <a:off x="6092396" y="3745820"/>
              <a:ext cx="3089701" cy="2391073"/>
              <a:chOff x="1711173" y="4143912"/>
              <a:chExt cx="3546084" cy="2629605"/>
            </a:xfrm>
          </p:grpSpPr>
          <p:cxnSp>
            <p:nvCxnSpPr>
              <p:cNvPr id="10" name="Straight Arrow Connector 9"/>
              <p:cNvCxnSpPr/>
              <p:nvPr/>
            </p:nvCxnSpPr>
            <p:spPr bwMode="auto">
              <a:xfrm flipV="1">
                <a:off x="2504752" y="6197468"/>
                <a:ext cx="2252672" cy="544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1" name="Straight Arrow Connector 10"/>
              <p:cNvCxnSpPr/>
              <p:nvPr/>
            </p:nvCxnSpPr>
            <p:spPr bwMode="auto">
              <a:xfrm flipV="1">
                <a:off x="2519328" y="4224071"/>
                <a:ext cx="0" cy="1992083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/>
                  <p:cNvSpPr/>
                  <p:nvPr/>
                </p:nvSpPr>
                <p:spPr>
                  <a:xfrm>
                    <a:off x="2551741" y="4143912"/>
                    <a:ext cx="883756" cy="8459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1741" y="4143912"/>
                    <a:ext cx="883756" cy="845954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/>
              <p:cNvSpPr/>
              <p:nvPr/>
            </p:nvSpPr>
            <p:spPr>
              <a:xfrm>
                <a:off x="1711173" y="4411367"/>
                <a:ext cx="849249" cy="597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 dirty="0"/>
                  <a:t>100 </a:t>
                </a:r>
                <a:endParaRPr lang="en-US" dirty="0"/>
              </a:p>
            </p:txBody>
          </p:sp>
          <p:sp>
            <p:nvSpPr>
              <p:cNvPr id="14" name="Right Triangle 13"/>
              <p:cNvSpPr/>
              <p:nvPr/>
            </p:nvSpPr>
            <p:spPr bwMode="auto">
              <a:xfrm>
                <a:off x="2530629" y="4811179"/>
                <a:ext cx="1427276" cy="1367643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600" baseline="-250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408008" y="6176373"/>
                <a:ext cx="849249" cy="597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 dirty="0"/>
                  <a:t>100 </a:t>
                </a:r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7971985" y="4994010"/>
                  <a:ext cx="780413" cy="7692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1985" y="4994010"/>
                  <a:ext cx="780413" cy="7692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Rectangle 15"/>
          <p:cNvSpPr/>
          <p:nvPr/>
        </p:nvSpPr>
        <p:spPr>
          <a:xfrm>
            <a:off x="1014412" y="5532066"/>
            <a:ext cx="107870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Geometrically, </a:t>
            </a:r>
            <a:r>
              <a:rPr lang="en-US" altLang="zh-CN" sz="2400" dirty="0"/>
              <a:t>resource</a:t>
            </a:r>
            <a:r>
              <a:rPr lang="en-US" sz="2400" dirty="0"/>
              <a:t> </a:t>
            </a:r>
            <a:r>
              <a:rPr lang="en-US" altLang="zh-CN" sz="2400" dirty="0"/>
              <a:t>abstraction</a:t>
            </a:r>
            <a:r>
              <a:rPr lang="zh-CN" altLang="en-US" sz="2400" dirty="0"/>
              <a:t> </a:t>
            </a:r>
            <a:r>
              <a:rPr lang="en-US" sz="2400" dirty="0"/>
              <a:t>represents the </a:t>
            </a:r>
            <a:r>
              <a:rPr lang="en-US" sz="2400" dirty="0">
                <a:solidFill>
                  <a:srgbClr val="FF0000"/>
                </a:solidFill>
              </a:rPr>
              <a:t>bandwidth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feasible region</a:t>
            </a:r>
            <a:r>
              <a:rPr lang="en-US" sz="2400" dirty="0"/>
              <a:t> of </a:t>
            </a:r>
            <a:r>
              <a:rPr lang="en-US" altLang="zh-CN" sz="2400" dirty="0"/>
              <a:t>network</a:t>
            </a:r>
            <a:r>
              <a:rPr lang="en-US" sz="2400" dirty="0"/>
              <a:t> for providing bandwidths to this set of</a:t>
            </a:r>
            <a:r>
              <a:rPr lang="zh-CN" altLang="en-US" sz="2400" dirty="0"/>
              <a:t> </a:t>
            </a:r>
            <a:r>
              <a:rPr lang="en-US" sz="2400" dirty="0"/>
              <a:t>circuits.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/>
              <a:t>Redundant</a:t>
            </a:r>
            <a:r>
              <a:rPr lang="zh-CN" altLang="en-US" sz="2400" dirty="0"/>
              <a:t> </a:t>
            </a:r>
            <a:r>
              <a:rPr lang="en-US" altLang="zh-CN" sz="2400" dirty="0"/>
              <a:t>inequalities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removed</a:t>
            </a:r>
            <a:r>
              <a:rPr lang="zh-CN" altLang="en-US" sz="2400" dirty="0"/>
              <a:t> </a:t>
            </a:r>
            <a:r>
              <a:rPr lang="en-US" altLang="zh-CN" sz="2400" dirty="0"/>
              <a:t>via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polynomial-time,</a:t>
            </a:r>
            <a:r>
              <a:rPr lang="zh-CN" altLang="en-US" sz="2400" dirty="0"/>
              <a:t> </a:t>
            </a:r>
            <a:r>
              <a:rPr lang="en-US" altLang="zh-CN" sz="2400" dirty="0"/>
              <a:t>optimal</a:t>
            </a:r>
            <a:r>
              <a:rPr lang="zh-CN" altLang="en-US" sz="2400" dirty="0"/>
              <a:t> </a:t>
            </a:r>
            <a:r>
              <a:rPr lang="en-US" altLang="zh-CN" sz="2400" dirty="0"/>
              <a:t>algorithm.</a:t>
            </a:r>
            <a:endParaRPr lang="en-US" sz="24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6805854" y="3123407"/>
            <a:ext cx="471558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805854" y="3458687"/>
            <a:ext cx="471558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3424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97" name="Group 7"/>
          <p:cNvGrpSpPr>
            <a:grpSpLocks/>
          </p:cNvGrpSpPr>
          <p:nvPr/>
        </p:nvGrpSpPr>
        <p:grpSpPr bwMode="auto">
          <a:xfrm>
            <a:off x="8913358" y="4265651"/>
            <a:ext cx="1749360" cy="1216946"/>
            <a:chOff x="7245350" y="4273550"/>
            <a:chExt cx="1181100" cy="806450"/>
          </a:xfrm>
        </p:grpSpPr>
        <p:grpSp>
          <p:nvGrpSpPr>
            <p:cNvPr id="81210" name="Group 4"/>
            <p:cNvGrpSpPr>
              <a:grpSpLocks/>
            </p:cNvGrpSpPr>
            <p:nvPr/>
          </p:nvGrpSpPr>
          <p:grpSpPr bwMode="auto">
            <a:xfrm>
              <a:off x="7245350" y="4273550"/>
              <a:ext cx="1176862" cy="733003"/>
              <a:chOff x="628" y="1878"/>
              <a:chExt cx="833" cy="499"/>
            </a:xfrm>
          </p:grpSpPr>
          <p:sp>
            <p:nvSpPr>
              <p:cNvPr id="81228" name="Oval 5"/>
              <p:cNvSpPr>
                <a:spLocks noChangeArrowheads="1"/>
              </p:cNvSpPr>
              <p:nvPr/>
            </p:nvSpPr>
            <p:spPr bwMode="auto">
              <a:xfrm>
                <a:off x="912" y="1878"/>
                <a:ext cx="363" cy="20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229" name="Oval 6"/>
              <p:cNvSpPr>
                <a:spLocks noChangeArrowheads="1"/>
              </p:cNvSpPr>
              <p:nvPr/>
            </p:nvSpPr>
            <p:spPr bwMode="auto">
              <a:xfrm>
                <a:off x="713" y="1932"/>
                <a:ext cx="278" cy="20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230" name="Oval 7"/>
              <p:cNvSpPr>
                <a:spLocks noChangeArrowheads="1"/>
              </p:cNvSpPr>
              <p:nvPr/>
            </p:nvSpPr>
            <p:spPr bwMode="auto">
              <a:xfrm>
                <a:off x="628" y="2056"/>
                <a:ext cx="188" cy="169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231" name="Oval 8"/>
              <p:cNvSpPr>
                <a:spLocks noChangeArrowheads="1"/>
              </p:cNvSpPr>
              <p:nvPr/>
            </p:nvSpPr>
            <p:spPr bwMode="auto">
              <a:xfrm>
                <a:off x="685" y="2131"/>
                <a:ext cx="282" cy="18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232" name="Oval 9"/>
              <p:cNvSpPr>
                <a:spLocks noChangeArrowheads="1"/>
              </p:cNvSpPr>
              <p:nvPr/>
            </p:nvSpPr>
            <p:spPr bwMode="auto">
              <a:xfrm>
                <a:off x="884" y="2161"/>
                <a:ext cx="422" cy="21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233" name="Oval 10"/>
              <p:cNvSpPr>
                <a:spLocks noChangeArrowheads="1"/>
              </p:cNvSpPr>
              <p:nvPr/>
            </p:nvSpPr>
            <p:spPr bwMode="auto">
              <a:xfrm>
                <a:off x="1152" y="1938"/>
                <a:ext cx="271" cy="16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234" name="Oval 11"/>
              <p:cNvSpPr>
                <a:spLocks noChangeArrowheads="1"/>
              </p:cNvSpPr>
              <p:nvPr/>
            </p:nvSpPr>
            <p:spPr bwMode="auto">
              <a:xfrm>
                <a:off x="1193" y="2042"/>
                <a:ext cx="268" cy="163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235" name="Oval 12"/>
              <p:cNvSpPr>
                <a:spLocks noChangeArrowheads="1"/>
              </p:cNvSpPr>
              <p:nvPr/>
            </p:nvSpPr>
            <p:spPr bwMode="auto">
              <a:xfrm>
                <a:off x="1169" y="2076"/>
                <a:ext cx="266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236" name="Oval 13"/>
              <p:cNvSpPr>
                <a:spLocks noChangeArrowheads="1"/>
              </p:cNvSpPr>
              <p:nvPr/>
            </p:nvSpPr>
            <p:spPr bwMode="auto">
              <a:xfrm>
                <a:off x="779" y="1996"/>
                <a:ext cx="541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</p:grpSp>
        <p:grpSp>
          <p:nvGrpSpPr>
            <p:cNvPr id="81211" name="Group 14"/>
            <p:cNvGrpSpPr>
              <a:grpSpLocks/>
            </p:cNvGrpSpPr>
            <p:nvPr/>
          </p:nvGrpSpPr>
          <p:grpSpPr bwMode="auto">
            <a:xfrm>
              <a:off x="7245350" y="4341121"/>
              <a:ext cx="1181100" cy="738879"/>
              <a:chOff x="628" y="1876"/>
              <a:chExt cx="836" cy="503"/>
            </a:xfrm>
          </p:grpSpPr>
          <p:sp>
            <p:nvSpPr>
              <p:cNvPr id="81212" name="Arc 15"/>
              <p:cNvSpPr>
                <a:spLocks/>
              </p:cNvSpPr>
              <p:nvPr/>
            </p:nvSpPr>
            <p:spPr bwMode="auto">
              <a:xfrm>
                <a:off x="921" y="1876"/>
                <a:ext cx="346" cy="104"/>
              </a:xfrm>
              <a:custGeom>
                <a:avLst/>
                <a:gdLst>
                  <a:gd name="T0" fmla="*/ 0 w 40736"/>
                  <a:gd name="T1" fmla="*/ 0 h 21600"/>
                  <a:gd name="T2" fmla="*/ 0 w 40736"/>
                  <a:gd name="T3" fmla="*/ 0 h 21600"/>
                  <a:gd name="T4" fmla="*/ 0 w 40736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736"/>
                  <a:gd name="T10" fmla="*/ 0 h 21600"/>
                  <a:gd name="T11" fmla="*/ 40736 w 40736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736" h="21600" fill="none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</a:path>
                  <a:path w="40736" h="21600" stroke="0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  <a:lnTo>
                      <a:pt x="20557" y="21600"/>
                    </a:lnTo>
                    <a:lnTo>
                      <a:pt x="0" y="14968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213" name="Arc 16"/>
              <p:cNvSpPr>
                <a:spLocks/>
              </p:cNvSpPr>
              <p:nvPr/>
            </p:nvSpPr>
            <p:spPr bwMode="auto">
              <a:xfrm>
                <a:off x="923" y="1878"/>
                <a:ext cx="342" cy="102"/>
              </a:xfrm>
              <a:custGeom>
                <a:avLst/>
                <a:gdLst>
                  <a:gd name="T0" fmla="*/ 0 w 40698"/>
                  <a:gd name="T1" fmla="*/ 0 h 21600"/>
                  <a:gd name="T2" fmla="*/ 0 w 40698"/>
                  <a:gd name="T3" fmla="*/ 0 h 21600"/>
                  <a:gd name="T4" fmla="*/ 0 w 4069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698"/>
                  <a:gd name="T10" fmla="*/ 0 h 21600"/>
                  <a:gd name="T11" fmla="*/ 40698 w 4069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698" h="21600" fill="none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</a:path>
                  <a:path w="40698" h="21600" stroke="0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  <a:lnTo>
                      <a:pt x="20540" y="21600"/>
                    </a:lnTo>
                    <a:lnTo>
                      <a:pt x="-1" y="1491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214" name="Arc 17"/>
              <p:cNvSpPr>
                <a:spLocks/>
              </p:cNvSpPr>
              <p:nvPr/>
            </p:nvSpPr>
            <p:spPr bwMode="auto">
              <a:xfrm>
                <a:off x="713" y="1930"/>
                <a:ext cx="214" cy="126"/>
              </a:xfrm>
              <a:custGeom>
                <a:avLst/>
                <a:gdLst>
                  <a:gd name="T0" fmla="*/ 0 w 32990"/>
                  <a:gd name="T1" fmla="*/ 0 h 25945"/>
                  <a:gd name="T2" fmla="*/ 0 w 32990"/>
                  <a:gd name="T3" fmla="*/ 0 h 25945"/>
                  <a:gd name="T4" fmla="*/ 0 w 32990"/>
                  <a:gd name="T5" fmla="*/ 0 h 25945"/>
                  <a:gd name="T6" fmla="*/ 0 60000 65536"/>
                  <a:gd name="T7" fmla="*/ 0 60000 65536"/>
                  <a:gd name="T8" fmla="*/ 0 60000 65536"/>
                  <a:gd name="T9" fmla="*/ 0 w 32990"/>
                  <a:gd name="T10" fmla="*/ 0 h 25945"/>
                  <a:gd name="T11" fmla="*/ 32990 w 32990"/>
                  <a:gd name="T12" fmla="*/ 25945 h 259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90" h="25945" fill="none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</a:path>
                  <a:path w="32990" h="25945" stroke="0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  <a:lnTo>
                      <a:pt x="21600" y="21600"/>
                    </a:lnTo>
                    <a:lnTo>
                      <a:pt x="441" y="25945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215" name="Arc 18"/>
              <p:cNvSpPr>
                <a:spLocks/>
              </p:cNvSpPr>
              <p:nvPr/>
            </p:nvSpPr>
            <p:spPr bwMode="auto">
              <a:xfrm>
                <a:off x="715" y="1932"/>
                <a:ext cx="211" cy="123"/>
              </a:xfrm>
              <a:custGeom>
                <a:avLst/>
                <a:gdLst>
                  <a:gd name="T0" fmla="*/ 0 w 32950"/>
                  <a:gd name="T1" fmla="*/ 0 h 25966"/>
                  <a:gd name="T2" fmla="*/ 0 w 32950"/>
                  <a:gd name="T3" fmla="*/ 0 h 25966"/>
                  <a:gd name="T4" fmla="*/ 0 w 32950"/>
                  <a:gd name="T5" fmla="*/ 0 h 25966"/>
                  <a:gd name="T6" fmla="*/ 0 60000 65536"/>
                  <a:gd name="T7" fmla="*/ 0 60000 65536"/>
                  <a:gd name="T8" fmla="*/ 0 60000 65536"/>
                  <a:gd name="T9" fmla="*/ 0 w 32950"/>
                  <a:gd name="T10" fmla="*/ 0 h 25966"/>
                  <a:gd name="T11" fmla="*/ 32950 w 32950"/>
                  <a:gd name="T12" fmla="*/ 25966 h 259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50" h="25966" fill="none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</a:path>
                  <a:path w="32950" h="25966" stroke="0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  <a:lnTo>
                      <a:pt x="21600" y="21600"/>
                    </a:lnTo>
                    <a:lnTo>
                      <a:pt x="445" y="2596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216" name="Arc 19"/>
              <p:cNvSpPr>
                <a:spLocks/>
              </p:cNvSpPr>
              <p:nvPr/>
            </p:nvSpPr>
            <p:spPr bwMode="auto">
              <a:xfrm>
                <a:off x="682" y="2217"/>
                <a:ext cx="216" cy="99"/>
              </a:xfrm>
              <a:custGeom>
                <a:avLst/>
                <a:gdLst>
                  <a:gd name="T0" fmla="*/ 0 w 32074"/>
                  <a:gd name="T1" fmla="*/ 0 h 22517"/>
                  <a:gd name="T2" fmla="*/ 0 w 32074"/>
                  <a:gd name="T3" fmla="*/ 0 h 22517"/>
                  <a:gd name="T4" fmla="*/ 0 w 32074"/>
                  <a:gd name="T5" fmla="*/ 0 h 22517"/>
                  <a:gd name="T6" fmla="*/ 0 60000 65536"/>
                  <a:gd name="T7" fmla="*/ 0 60000 65536"/>
                  <a:gd name="T8" fmla="*/ 0 60000 65536"/>
                  <a:gd name="T9" fmla="*/ 0 w 32074"/>
                  <a:gd name="T10" fmla="*/ 0 h 22517"/>
                  <a:gd name="T11" fmla="*/ 32074 w 32074"/>
                  <a:gd name="T12" fmla="*/ 22517 h 225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74" h="22517" fill="none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</a:path>
                  <a:path w="32074" h="22517" stroke="0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  <a:lnTo>
                      <a:pt x="21600" y="917"/>
                    </a:lnTo>
                    <a:lnTo>
                      <a:pt x="32073" y="1980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217" name="Arc 20"/>
              <p:cNvSpPr>
                <a:spLocks/>
              </p:cNvSpPr>
              <p:nvPr/>
            </p:nvSpPr>
            <p:spPr bwMode="auto">
              <a:xfrm>
                <a:off x="684" y="2217"/>
                <a:ext cx="213" cy="96"/>
              </a:xfrm>
              <a:custGeom>
                <a:avLst/>
                <a:gdLst>
                  <a:gd name="T0" fmla="*/ 0 w 32013"/>
                  <a:gd name="T1" fmla="*/ 0 h 22524"/>
                  <a:gd name="T2" fmla="*/ 0 w 32013"/>
                  <a:gd name="T3" fmla="*/ 0 h 22524"/>
                  <a:gd name="T4" fmla="*/ 0 w 32013"/>
                  <a:gd name="T5" fmla="*/ 0 h 22524"/>
                  <a:gd name="T6" fmla="*/ 0 60000 65536"/>
                  <a:gd name="T7" fmla="*/ 0 60000 65536"/>
                  <a:gd name="T8" fmla="*/ 0 60000 65536"/>
                  <a:gd name="T9" fmla="*/ 0 w 32013"/>
                  <a:gd name="T10" fmla="*/ 0 h 22524"/>
                  <a:gd name="T11" fmla="*/ 32013 w 32013"/>
                  <a:gd name="T12" fmla="*/ 22524 h 225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13" h="22524" fill="none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</a:path>
                  <a:path w="32013" h="22524" stroke="0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  <a:lnTo>
                      <a:pt x="21600" y="924"/>
                    </a:lnTo>
                    <a:lnTo>
                      <a:pt x="32013" y="19848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218" name="Arc 21"/>
              <p:cNvSpPr>
                <a:spLocks/>
              </p:cNvSpPr>
              <p:nvPr/>
            </p:nvSpPr>
            <p:spPr bwMode="auto">
              <a:xfrm>
                <a:off x="1262" y="1936"/>
                <a:ext cx="164" cy="120"/>
              </a:xfrm>
              <a:custGeom>
                <a:avLst/>
                <a:gdLst>
                  <a:gd name="T0" fmla="*/ 0 w 26077"/>
                  <a:gd name="T1" fmla="*/ 0 h 32051"/>
                  <a:gd name="T2" fmla="*/ 0 w 26077"/>
                  <a:gd name="T3" fmla="*/ 0 h 32051"/>
                  <a:gd name="T4" fmla="*/ 0 w 26077"/>
                  <a:gd name="T5" fmla="*/ 0 h 32051"/>
                  <a:gd name="T6" fmla="*/ 0 60000 65536"/>
                  <a:gd name="T7" fmla="*/ 0 60000 65536"/>
                  <a:gd name="T8" fmla="*/ 0 60000 65536"/>
                  <a:gd name="T9" fmla="*/ 0 w 26077"/>
                  <a:gd name="T10" fmla="*/ 0 h 32051"/>
                  <a:gd name="T11" fmla="*/ 26077 w 26077"/>
                  <a:gd name="T12" fmla="*/ 32051 h 320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77" h="32051" fill="none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</a:path>
                  <a:path w="26077" h="32051" stroke="0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  <a:lnTo>
                      <a:pt x="4477" y="21600"/>
                    </a:lnTo>
                    <a:lnTo>
                      <a:pt x="0" y="469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219" name="Arc 22"/>
              <p:cNvSpPr>
                <a:spLocks/>
              </p:cNvSpPr>
              <p:nvPr/>
            </p:nvSpPr>
            <p:spPr bwMode="auto">
              <a:xfrm>
                <a:off x="1263" y="1938"/>
                <a:ext cx="161" cy="118"/>
              </a:xfrm>
              <a:custGeom>
                <a:avLst/>
                <a:gdLst>
                  <a:gd name="T0" fmla="*/ 0 w 26034"/>
                  <a:gd name="T1" fmla="*/ 0 h 32133"/>
                  <a:gd name="T2" fmla="*/ 0 w 26034"/>
                  <a:gd name="T3" fmla="*/ 0 h 32133"/>
                  <a:gd name="T4" fmla="*/ 0 w 26034"/>
                  <a:gd name="T5" fmla="*/ 0 h 32133"/>
                  <a:gd name="T6" fmla="*/ 0 60000 65536"/>
                  <a:gd name="T7" fmla="*/ 0 60000 65536"/>
                  <a:gd name="T8" fmla="*/ 0 60000 65536"/>
                  <a:gd name="T9" fmla="*/ 0 w 26034"/>
                  <a:gd name="T10" fmla="*/ 0 h 32133"/>
                  <a:gd name="T11" fmla="*/ 26034 w 26034"/>
                  <a:gd name="T12" fmla="*/ 32133 h 3213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34" h="32133" fill="none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</a:path>
                  <a:path w="26034" h="32133" stroke="0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  <a:lnTo>
                      <a:pt x="4434" y="21600"/>
                    </a:lnTo>
                    <a:lnTo>
                      <a:pt x="-1" y="459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220" name="Arc 23"/>
              <p:cNvSpPr>
                <a:spLocks/>
              </p:cNvSpPr>
              <p:nvPr/>
            </p:nvSpPr>
            <p:spPr bwMode="auto">
              <a:xfrm>
                <a:off x="1308" y="2056"/>
                <a:ext cx="156" cy="119"/>
              </a:xfrm>
              <a:custGeom>
                <a:avLst/>
                <a:gdLst>
                  <a:gd name="T0" fmla="*/ 0 w 21600"/>
                  <a:gd name="T1" fmla="*/ 0 h 29154"/>
                  <a:gd name="T2" fmla="*/ 0 w 21600"/>
                  <a:gd name="T3" fmla="*/ 0 h 29154"/>
                  <a:gd name="T4" fmla="*/ 0 w 21600"/>
                  <a:gd name="T5" fmla="*/ 0 h 29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154"/>
                  <a:gd name="T11" fmla="*/ 21600 w 21600"/>
                  <a:gd name="T12" fmla="*/ 29154 h 29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154" fill="none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</a:path>
                  <a:path w="21600" h="29154" stroke="0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  <a:lnTo>
                      <a:pt x="0" y="16866"/>
                    </a:lnTo>
                    <a:lnTo>
                      <a:pt x="13494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221" name="Arc 24"/>
              <p:cNvSpPr>
                <a:spLocks/>
              </p:cNvSpPr>
              <p:nvPr/>
            </p:nvSpPr>
            <p:spPr bwMode="auto">
              <a:xfrm>
                <a:off x="1308" y="2057"/>
                <a:ext cx="154" cy="117"/>
              </a:xfrm>
              <a:custGeom>
                <a:avLst/>
                <a:gdLst>
                  <a:gd name="T0" fmla="*/ 0 w 21600"/>
                  <a:gd name="T1" fmla="*/ 0 h 29302"/>
                  <a:gd name="T2" fmla="*/ 0 w 21600"/>
                  <a:gd name="T3" fmla="*/ 0 h 29302"/>
                  <a:gd name="T4" fmla="*/ 0 w 21600"/>
                  <a:gd name="T5" fmla="*/ 0 h 2930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302"/>
                  <a:gd name="T11" fmla="*/ 21600 w 21600"/>
                  <a:gd name="T12" fmla="*/ 29302 h 293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302" fill="none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</a:path>
                  <a:path w="21600" h="29302" stroke="0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  <a:lnTo>
                      <a:pt x="0" y="16931"/>
                    </a:lnTo>
                    <a:lnTo>
                      <a:pt x="13412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222" name="Arc 25"/>
              <p:cNvSpPr>
                <a:spLocks/>
              </p:cNvSpPr>
              <p:nvPr/>
            </p:nvSpPr>
            <p:spPr bwMode="auto">
              <a:xfrm>
                <a:off x="1257" y="2176"/>
                <a:ext cx="183" cy="172"/>
              </a:xfrm>
              <a:custGeom>
                <a:avLst/>
                <a:gdLst>
                  <a:gd name="T0" fmla="*/ 0 w 28724"/>
                  <a:gd name="T1" fmla="*/ 0 h 27592"/>
                  <a:gd name="T2" fmla="*/ 0 w 28724"/>
                  <a:gd name="T3" fmla="*/ 0 h 27592"/>
                  <a:gd name="T4" fmla="*/ 0 w 28724"/>
                  <a:gd name="T5" fmla="*/ 0 h 27592"/>
                  <a:gd name="T6" fmla="*/ 0 60000 65536"/>
                  <a:gd name="T7" fmla="*/ 0 60000 65536"/>
                  <a:gd name="T8" fmla="*/ 0 60000 65536"/>
                  <a:gd name="T9" fmla="*/ 0 w 28724"/>
                  <a:gd name="T10" fmla="*/ 0 h 27592"/>
                  <a:gd name="T11" fmla="*/ 28724 w 28724"/>
                  <a:gd name="T12" fmla="*/ 27592 h 275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4" h="27592" fill="none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</a:path>
                  <a:path w="28724" h="27592" stroke="0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  <a:lnTo>
                      <a:pt x="7124" y="5992"/>
                    </a:lnTo>
                    <a:lnTo>
                      <a:pt x="27876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223" name="Arc 26"/>
              <p:cNvSpPr>
                <a:spLocks/>
              </p:cNvSpPr>
              <p:nvPr/>
            </p:nvSpPr>
            <p:spPr bwMode="auto">
              <a:xfrm>
                <a:off x="1257" y="2176"/>
                <a:ext cx="180" cy="169"/>
              </a:xfrm>
              <a:custGeom>
                <a:avLst/>
                <a:gdLst>
                  <a:gd name="T0" fmla="*/ 0 w 28722"/>
                  <a:gd name="T1" fmla="*/ 0 h 27594"/>
                  <a:gd name="T2" fmla="*/ 0 w 28722"/>
                  <a:gd name="T3" fmla="*/ 0 h 27594"/>
                  <a:gd name="T4" fmla="*/ 0 w 28722"/>
                  <a:gd name="T5" fmla="*/ 0 h 27594"/>
                  <a:gd name="T6" fmla="*/ 0 60000 65536"/>
                  <a:gd name="T7" fmla="*/ 0 60000 65536"/>
                  <a:gd name="T8" fmla="*/ 0 60000 65536"/>
                  <a:gd name="T9" fmla="*/ 0 w 28722"/>
                  <a:gd name="T10" fmla="*/ 0 h 27594"/>
                  <a:gd name="T11" fmla="*/ 28722 w 28722"/>
                  <a:gd name="T12" fmla="*/ 27594 h 2759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2" h="27594" fill="none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</a:path>
                  <a:path w="28722" h="27594" stroke="0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  <a:lnTo>
                      <a:pt x="7122" y="5994"/>
                    </a:lnTo>
                    <a:lnTo>
                      <a:pt x="27873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224" name="Arc 27"/>
              <p:cNvSpPr>
                <a:spLocks/>
              </p:cNvSpPr>
              <p:nvPr/>
            </p:nvSpPr>
            <p:spPr bwMode="auto">
              <a:xfrm>
                <a:off x="628" y="2055"/>
                <a:ext cx="99" cy="165"/>
              </a:xfrm>
              <a:custGeom>
                <a:avLst/>
                <a:gdLst>
                  <a:gd name="T0" fmla="*/ 0 w 21600"/>
                  <a:gd name="T1" fmla="*/ 0 h 41258"/>
                  <a:gd name="T2" fmla="*/ 0 w 21600"/>
                  <a:gd name="T3" fmla="*/ 0 h 41258"/>
                  <a:gd name="T4" fmla="*/ 0 w 21600"/>
                  <a:gd name="T5" fmla="*/ 0 h 4125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58"/>
                  <a:gd name="T11" fmla="*/ 21600 w 21600"/>
                  <a:gd name="T12" fmla="*/ 41258 h 412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58" fill="none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</a:path>
                  <a:path w="21600" h="41258" stroke="0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  <a:lnTo>
                      <a:pt x="21600" y="21546"/>
                    </a:lnTo>
                    <a:lnTo>
                      <a:pt x="12768" y="4125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225" name="Arc 28"/>
              <p:cNvSpPr>
                <a:spLocks/>
              </p:cNvSpPr>
              <p:nvPr/>
            </p:nvSpPr>
            <p:spPr bwMode="auto">
              <a:xfrm>
                <a:off x="630" y="2057"/>
                <a:ext cx="97" cy="161"/>
              </a:xfrm>
              <a:custGeom>
                <a:avLst/>
                <a:gdLst>
                  <a:gd name="T0" fmla="*/ 0 w 21600"/>
                  <a:gd name="T1" fmla="*/ 0 h 41268"/>
                  <a:gd name="T2" fmla="*/ 0 w 21600"/>
                  <a:gd name="T3" fmla="*/ 0 h 41268"/>
                  <a:gd name="T4" fmla="*/ 0 w 21600"/>
                  <a:gd name="T5" fmla="*/ 0 h 4126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68"/>
                  <a:gd name="T11" fmla="*/ 21600 w 21600"/>
                  <a:gd name="T12" fmla="*/ 41268 h 4126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68" fill="none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</a:path>
                  <a:path w="21600" h="41268" stroke="0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  <a:lnTo>
                      <a:pt x="21600" y="21546"/>
                    </a:lnTo>
                    <a:lnTo>
                      <a:pt x="12790" y="41267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226" name="Arc 29"/>
              <p:cNvSpPr>
                <a:spLocks/>
              </p:cNvSpPr>
              <p:nvPr/>
            </p:nvSpPr>
            <p:spPr bwMode="auto">
              <a:xfrm>
                <a:off x="890" y="2279"/>
                <a:ext cx="375" cy="100"/>
              </a:xfrm>
              <a:custGeom>
                <a:avLst/>
                <a:gdLst>
                  <a:gd name="T0" fmla="*/ 0 w 39085"/>
                  <a:gd name="T1" fmla="*/ 0 h 21600"/>
                  <a:gd name="T2" fmla="*/ 0 w 39085"/>
                  <a:gd name="T3" fmla="*/ 0 h 21600"/>
                  <a:gd name="T4" fmla="*/ 0 w 390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85"/>
                  <a:gd name="T10" fmla="*/ 0 h 21600"/>
                  <a:gd name="T11" fmla="*/ 39085 w 390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85" h="21600" fill="none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</a:path>
                  <a:path w="39085" h="21600" stroke="0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  <a:lnTo>
                      <a:pt x="21206" y="0"/>
                    </a:lnTo>
                    <a:lnTo>
                      <a:pt x="39085" y="12120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227" name="Arc 30"/>
              <p:cNvSpPr>
                <a:spLocks/>
              </p:cNvSpPr>
              <p:nvPr/>
            </p:nvSpPr>
            <p:spPr bwMode="auto">
              <a:xfrm>
                <a:off x="892" y="2279"/>
                <a:ext cx="370" cy="98"/>
              </a:xfrm>
              <a:custGeom>
                <a:avLst/>
                <a:gdLst>
                  <a:gd name="T0" fmla="*/ 0 w 39018"/>
                  <a:gd name="T1" fmla="*/ 0 h 21600"/>
                  <a:gd name="T2" fmla="*/ 0 w 39018"/>
                  <a:gd name="T3" fmla="*/ 0 h 21600"/>
                  <a:gd name="T4" fmla="*/ 0 w 3901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18"/>
                  <a:gd name="T10" fmla="*/ 0 h 21600"/>
                  <a:gd name="T11" fmla="*/ 39018 w 3901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18" h="21600" fill="none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</a:path>
                  <a:path w="39018" h="21600" stroke="0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  <a:lnTo>
                      <a:pt x="21198" y="0"/>
                    </a:lnTo>
                    <a:lnTo>
                      <a:pt x="39017" y="1220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</p:grpSp>
      </p:grpSp>
      <p:sp>
        <p:nvSpPr>
          <p:cNvPr id="80950" name="Rectangle 479"/>
          <p:cNvSpPr>
            <a:spLocks noGrp="1" noChangeArrowheads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A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Quick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Look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at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Internet: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Present</a:t>
            </a:r>
            <a:endParaRPr lang="en-US" altLang="x-none" dirty="0"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808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1613" indent="-285236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0943" indent="-228189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597320" indent="-228189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3697" indent="-228189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0074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66451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2828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79205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E88BF4D-9FAC-8447-A26A-70BD40EEFF77}" type="slidenum">
              <a:rPr lang="en-US" altLang="x-none" sz="1198">
                <a:latin typeface="Tahoma" charset="0"/>
              </a:rPr>
              <a:pPr/>
              <a:t>3</a:t>
            </a:fld>
            <a:endParaRPr lang="en-US" altLang="x-none" sz="1198">
              <a:latin typeface="Tahoma" charset="0"/>
            </a:endParaRPr>
          </a:p>
        </p:txBody>
      </p:sp>
      <p:graphicFrame>
        <p:nvGraphicFramePr>
          <p:cNvPr id="80899" name="Object 498"/>
          <p:cNvGraphicFramePr>
            <a:graphicFrameLocks noChangeAspect="1"/>
          </p:cNvGraphicFramePr>
          <p:nvPr/>
        </p:nvGraphicFramePr>
        <p:xfrm>
          <a:off x="1538789" y="3733237"/>
          <a:ext cx="2219977" cy="1563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" name="Photo Editor Photo" r:id="rId4" imgW="5668166" imgH="3990476" progId="MSPhotoEd.3">
                  <p:embed/>
                </p:oleObj>
              </mc:Choice>
              <mc:Fallback>
                <p:oleObj name="Photo Editor Photo" r:id="rId4" imgW="5668166" imgH="3990476" progId="MSPhotoEd.3">
                  <p:embed/>
                  <p:pic>
                    <p:nvPicPr>
                      <p:cNvPr id="80899" name="Object 4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8789" y="3733237"/>
                        <a:ext cx="2219977" cy="1563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0" name="Object 497"/>
          <p:cNvGraphicFramePr>
            <a:graphicFrameLocks noChangeAspect="1"/>
          </p:cNvGraphicFramePr>
          <p:nvPr/>
        </p:nvGraphicFramePr>
        <p:xfrm>
          <a:off x="1912747" y="1983877"/>
          <a:ext cx="1801652" cy="1335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" name="Photo Editor Photo" r:id="rId6" imgW="3761905" imgH="2790476" progId="MSPhotoEd.3">
                  <p:embed/>
                </p:oleObj>
              </mc:Choice>
              <mc:Fallback>
                <p:oleObj name="Photo Editor Photo" r:id="rId6" imgW="3761905" imgH="2790476" progId="MSPhotoEd.3">
                  <p:embed/>
                  <p:pic>
                    <p:nvPicPr>
                      <p:cNvPr id="80900" name="Object 4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2747" y="1983877"/>
                        <a:ext cx="1801652" cy="13357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0901" name="Group 3"/>
          <p:cNvGrpSpPr>
            <a:grpSpLocks/>
          </p:cNvGrpSpPr>
          <p:nvPr/>
        </p:nvGrpSpPr>
        <p:grpSpPr bwMode="auto">
          <a:xfrm>
            <a:off x="9486970" y="2373679"/>
            <a:ext cx="1178917" cy="804959"/>
            <a:chOff x="1372" y="240"/>
            <a:chExt cx="836" cy="549"/>
          </a:xfrm>
        </p:grpSpPr>
        <p:grpSp>
          <p:nvGrpSpPr>
            <p:cNvPr id="81035" name="Group 4"/>
            <p:cNvGrpSpPr>
              <a:grpSpLocks/>
            </p:cNvGrpSpPr>
            <p:nvPr/>
          </p:nvGrpSpPr>
          <p:grpSpPr bwMode="auto">
            <a:xfrm>
              <a:off x="1372" y="240"/>
              <a:ext cx="833" cy="499"/>
              <a:chOff x="628" y="1878"/>
              <a:chExt cx="833" cy="499"/>
            </a:xfrm>
          </p:grpSpPr>
          <p:sp>
            <p:nvSpPr>
              <p:cNvPr id="81201" name="Oval 5"/>
              <p:cNvSpPr>
                <a:spLocks noChangeArrowheads="1"/>
              </p:cNvSpPr>
              <p:nvPr/>
            </p:nvSpPr>
            <p:spPr bwMode="auto">
              <a:xfrm>
                <a:off x="912" y="1878"/>
                <a:ext cx="363" cy="20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202" name="Oval 6"/>
              <p:cNvSpPr>
                <a:spLocks noChangeArrowheads="1"/>
              </p:cNvSpPr>
              <p:nvPr/>
            </p:nvSpPr>
            <p:spPr bwMode="auto">
              <a:xfrm>
                <a:off x="713" y="1932"/>
                <a:ext cx="278" cy="20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203" name="Oval 7"/>
              <p:cNvSpPr>
                <a:spLocks noChangeArrowheads="1"/>
              </p:cNvSpPr>
              <p:nvPr/>
            </p:nvSpPr>
            <p:spPr bwMode="auto">
              <a:xfrm>
                <a:off x="628" y="2056"/>
                <a:ext cx="188" cy="169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204" name="Oval 8"/>
              <p:cNvSpPr>
                <a:spLocks noChangeArrowheads="1"/>
              </p:cNvSpPr>
              <p:nvPr/>
            </p:nvSpPr>
            <p:spPr bwMode="auto">
              <a:xfrm>
                <a:off x="685" y="2131"/>
                <a:ext cx="282" cy="18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205" name="Oval 9"/>
              <p:cNvSpPr>
                <a:spLocks noChangeArrowheads="1"/>
              </p:cNvSpPr>
              <p:nvPr/>
            </p:nvSpPr>
            <p:spPr bwMode="auto">
              <a:xfrm>
                <a:off x="884" y="2161"/>
                <a:ext cx="422" cy="21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206" name="Oval 10"/>
              <p:cNvSpPr>
                <a:spLocks noChangeArrowheads="1"/>
              </p:cNvSpPr>
              <p:nvPr/>
            </p:nvSpPr>
            <p:spPr bwMode="auto">
              <a:xfrm>
                <a:off x="1152" y="1938"/>
                <a:ext cx="271" cy="16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207" name="Oval 11"/>
              <p:cNvSpPr>
                <a:spLocks noChangeArrowheads="1"/>
              </p:cNvSpPr>
              <p:nvPr/>
            </p:nvSpPr>
            <p:spPr bwMode="auto">
              <a:xfrm>
                <a:off x="1193" y="2042"/>
                <a:ext cx="268" cy="163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208" name="Oval 12"/>
              <p:cNvSpPr>
                <a:spLocks noChangeArrowheads="1"/>
              </p:cNvSpPr>
              <p:nvPr/>
            </p:nvSpPr>
            <p:spPr bwMode="auto">
              <a:xfrm>
                <a:off x="1169" y="2076"/>
                <a:ext cx="266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209" name="Oval 13"/>
              <p:cNvSpPr>
                <a:spLocks noChangeArrowheads="1"/>
              </p:cNvSpPr>
              <p:nvPr/>
            </p:nvSpPr>
            <p:spPr bwMode="auto">
              <a:xfrm>
                <a:off x="779" y="1996"/>
                <a:ext cx="541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</p:grpSp>
        <p:grpSp>
          <p:nvGrpSpPr>
            <p:cNvPr id="81036" name="Group 14"/>
            <p:cNvGrpSpPr>
              <a:grpSpLocks/>
            </p:cNvGrpSpPr>
            <p:nvPr/>
          </p:nvGrpSpPr>
          <p:grpSpPr bwMode="auto">
            <a:xfrm>
              <a:off x="1372" y="286"/>
              <a:ext cx="836" cy="503"/>
              <a:chOff x="628" y="1876"/>
              <a:chExt cx="836" cy="503"/>
            </a:xfrm>
          </p:grpSpPr>
          <p:sp>
            <p:nvSpPr>
              <p:cNvPr id="81185" name="Arc 15"/>
              <p:cNvSpPr>
                <a:spLocks/>
              </p:cNvSpPr>
              <p:nvPr/>
            </p:nvSpPr>
            <p:spPr bwMode="auto">
              <a:xfrm>
                <a:off x="921" y="1876"/>
                <a:ext cx="346" cy="104"/>
              </a:xfrm>
              <a:custGeom>
                <a:avLst/>
                <a:gdLst>
                  <a:gd name="T0" fmla="*/ 0 w 40736"/>
                  <a:gd name="T1" fmla="*/ 0 h 21600"/>
                  <a:gd name="T2" fmla="*/ 0 w 40736"/>
                  <a:gd name="T3" fmla="*/ 0 h 21600"/>
                  <a:gd name="T4" fmla="*/ 0 w 40736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736"/>
                  <a:gd name="T10" fmla="*/ 0 h 21600"/>
                  <a:gd name="T11" fmla="*/ 40736 w 40736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736" h="21600" fill="none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</a:path>
                  <a:path w="40736" h="21600" stroke="0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  <a:lnTo>
                      <a:pt x="20557" y="21600"/>
                    </a:lnTo>
                    <a:lnTo>
                      <a:pt x="0" y="14968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86" name="Arc 16"/>
              <p:cNvSpPr>
                <a:spLocks/>
              </p:cNvSpPr>
              <p:nvPr/>
            </p:nvSpPr>
            <p:spPr bwMode="auto">
              <a:xfrm>
                <a:off x="923" y="1878"/>
                <a:ext cx="342" cy="102"/>
              </a:xfrm>
              <a:custGeom>
                <a:avLst/>
                <a:gdLst>
                  <a:gd name="T0" fmla="*/ 0 w 40698"/>
                  <a:gd name="T1" fmla="*/ 0 h 21600"/>
                  <a:gd name="T2" fmla="*/ 0 w 40698"/>
                  <a:gd name="T3" fmla="*/ 0 h 21600"/>
                  <a:gd name="T4" fmla="*/ 0 w 4069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698"/>
                  <a:gd name="T10" fmla="*/ 0 h 21600"/>
                  <a:gd name="T11" fmla="*/ 40698 w 4069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698" h="21600" fill="none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</a:path>
                  <a:path w="40698" h="21600" stroke="0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  <a:lnTo>
                      <a:pt x="20540" y="21600"/>
                    </a:lnTo>
                    <a:lnTo>
                      <a:pt x="-1" y="1491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87" name="Arc 17"/>
              <p:cNvSpPr>
                <a:spLocks/>
              </p:cNvSpPr>
              <p:nvPr/>
            </p:nvSpPr>
            <p:spPr bwMode="auto">
              <a:xfrm>
                <a:off x="713" y="1930"/>
                <a:ext cx="214" cy="126"/>
              </a:xfrm>
              <a:custGeom>
                <a:avLst/>
                <a:gdLst>
                  <a:gd name="T0" fmla="*/ 0 w 32990"/>
                  <a:gd name="T1" fmla="*/ 0 h 25945"/>
                  <a:gd name="T2" fmla="*/ 0 w 32990"/>
                  <a:gd name="T3" fmla="*/ 0 h 25945"/>
                  <a:gd name="T4" fmla="*/ 0 w 32990"/>
                  <a:gd name="T5" fmla="*/ 0 h 25945"/>
                  <a:gd name="T6" fmla="*/ 0 60000 65536"/>
                  <a:gd name="T7" fmla="*/ 0 60000 65536"/>
                  <a:gd name="T8" fmla="*/ 0 60000 65536"/>
                  <a:gd name="T9" fmla="*/ 0 w 32990"/>
                  <a:gd name="T10" fmla="*/ 0 h 25945"/>
                  <a:gd name="T11" fmla="*/ 32990 w 32990"/>
                  <a:gd name="T12" fmla="*/ 25945 h 259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90" h="25945" fill="none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</a:path>
                  <a:path w="32990" h="25945" stroke="0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  <a:lnTo>
                      <a:pt x="21600" y="21600"/>
                    </a:lnTo>
                    <a:lnTo>
                      <a:pt x="441" y="25945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88" name="Arc 18"/>
              <p:cNvSpPr>
                <a:spLocks/>
              </p:cNvSpPr>
              <p:nvPr/>
            </p:nvSpPr>
            <p:spPr bwMode="auto">
              <a:xfrm>
                <a:off x="715" y="1932"/>
                <a:ext cx="211" cy="123"/>
              </a:xfrm>
              <a:custGeom>
                <a:avLst/>
                <a:gdLst>
                  <a:gd name="T0" fmla="*/ 0 w 32950"/>
                  <a:gd name="T1" fmla="*/ 0 h 25966"/>
                  <a:gd name="T2" fmla="*/ 0 w 32950"/>
                  <a:gd name="T3" fmla="*/ 0 h 25966"/>
                  <a:gd name="T4" fmla="*/ 0 w 32950"/>
                  <a:gd name="T5" fmla="*/ 0 h 25966"/>
                  <a:gd name="T6" fmla="*/ 0 60000 65536"/>
                  <a:gd name="T7" fmla="*/ 0 60000 65536"/>
                  <a:gd name="T8" fmla="*/ 0 60000 65536"/>
                  <a:gd name="T9" fmla="*/ 0 w 32950"/>
                  <a:gd name="T10" fmla="*/ 0 h 25966"/>
                  <a:gd name="T11" fmla="*/ 32950 w 32950"/>
                  <a:gd name="T12" fmla="*/ 25966 h 259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50" h="25966" fill="none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</a:path>
                  <a:path w="32950" h="25966" stroke="0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  <a:lnTo>
                      <a:pt x="21600" y="21600"/>
                    </a:lnTo>
                    <a:lnTo>
                      <a:pt x="445" y="2596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89" name="Arc 19"/>
              <p:cNvSpPr>
                <a:spLocks/>
              </p:cNvSpPr>
              <p:nvPr/>
            </p:nvSpPr>
            <p:spPr bwMode="auto">
              <a:xfrm>
                <a:off x="682" y="2217"/>
                <a:ext cx="216" cy="99"/>
              </a:xfrm>
              <a:custGeom>
                <a:avLst/>
                <a:gdLst>
                  <a:gd name="T0" fmla="*/ 0 w 32074"/>
                  <a:gd name="T1" fmla="*/ 0 h 22517"/>
                  <a:gd name="T2" fmla="*/ 0 w 32074"/>
                  <a:gd name="T3" fmla="*/ 0 h 22517"/>
                  <a:gd name="T4" fmla="*/ 0 w 32074"/>
                  <a:gd name="T5" fmla="*/ 0 h 22517"/>
                  <a:gd name="T6" fmla="*/ 0 60000 65536"/>
                  <a:gd name="T7" fmla="*/ 0 60000 65536"/>
                  <a:gd name="T8" fmla="*/ 0 60000 65536"/>
                  <a:gd name="T9" fmla="*/ 0 w 32074"/>
                  <a:gd name="T10" fmla="*/ 0 h 22517"/>
                  <a:gd name="T11" fmla="*/ 32074 w 32074"/>
                  <a:gd name="T12" fmla="*/ 22517 h 225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74" h="22517" fill="none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</a:path>
                  <a:path w="32074" h="22517" stroke="0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  <a:lnTo>
                      <a:pt x="21600" y="917"/>
                    </a:lnTo>
                    <a:lnTo>
                      <a:pt x="32073" y="1980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90" name="Arc 20"/>
              <p:cNvSpPr>
                <a:spLocks/>
              </p:cNvSpPr>
              <p:nvPr/>
            </p:nvSpPr>
            <p:spPr bwMode="auto">
              <a:xfrm>
                <a:off x="684" y="2217"/>
                <a:ext cx="213" cy="96"/>
              </a:xfrm>
              <a:custGeom>
                <a:avLst/>
                <a:gdLst>
                  <a:gd name="T0" fmla="*/ 0 w 32013"/>
                  <a:gd name="T1" fmla="*/ 0 h 22524"/>
                  <a:gd name="T2" fmla="*/ 0 w 32013"/>
                  <a:gd name="T3" fmla="*/ 0 h 22524"/>
                  <a:gd name="T4" fmla="*/ 0 w 32013"/>
                  <a:gd name="T5" fmla="*/ 0 h 22524"/>
                  <a:gd name="T6" fmla="*/ 0 60000 65536"/>
                  <a:gd name="T7" fmla="*/ 0 60000 65536"/>
                  <a:gd name="T8" fmla="*/ 0 60000 65536"/>
                  <a:gd name="T9" fmla="*/ 0 w 32013"/>
                  <a:gd name="T10" fmla="*/ 0 h 22524"/>
                  <a:gd name="T11" fmla="*/ 32013 w 32013"/>
                  <a:gd name="T12" fmla="*/ 22524 h 225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13" h="22524" fill="none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</a:path>
                  <a:path w="32013" h="22524" stroke="0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  <a:lnTo>
                      <a:pt x="21600" y="924"/>
                    </a:lnTo>
                    <a:lnTo>
                      <a:pt x="32013" y="19848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91" name="Arc 21"/>
              <p:cNvSpPr>
                <a:spLocks/>
              </p:cNvSpPr>
              <p:nvPr/>
            </p:nvSpPr>
            <p:spPr bwMode="auto">
              <a:xfrm>
                <a:off x="1262" y="1936"/>
                <a:ext cx="164" cy="120"/>
              </a:xfrm>
              <a:custGeom>
                <a:avLst/>
                <a:gdLst>
                  <a:gd name="T0" fmla="*/ 0 w 26077"/>
                  <a:gd name="T1" fmla="*/ 0 h 32051"/>
                  <a:gd name="T2" fmla="*/ 0 w 26077"/>
                  <a:gd name="T3" fmla="*/ 0 h 32051"/>
                  <a:gd name="T4" fmla="*/ 0 w 26077"/>
                  <a:gd name="T5" fmla="*/ 0 h 32051"/>
                  <a:gd name="T6" fmla="*/ 0 60000 65536"/>
                  <a:gd name="T7" fmla="*/ 0 60000 65536"/>
                  <a:gd name="T8" fmla="*/ 0 60000 65536"/>
                  <a:gd name="T9" fmla="*/ 0 w 26077"/>
                  <a:gd name="T10" fmla="*/ 0 h 32051"/>
                  <a:gd name="T11" fmla="*/ 26077 w 26077"/>
                  <a:gd name="T12" fmla="*/ 32051 h 320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77" h="32051" fill="none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</a:path>
                  <a:path w="26077" h="32051" stroke="0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  <a:lnTo>
                      <a:pt x="4477" y="21600"/>
                    </a:lnTo>
                    <a:lnTo>
                      <a:pt x="0" y="469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92" name="Arc 22"/>
              <p:cNvSpPr>
                <a:spLocks/>
              </p:cNvSpPr>
              <p:nvPr/>
            </p:nvSpPr>
            <p:spPr bwMode="auto">
              <a:xfrm>
                <a:off x="1263" y="1938"/>
                <a:ext cx="161" cy="118"/>
              </a:xfrm>
              <a:custGeom>
                <a:avLst/>
                <a:gdLst>
                  <a:gd name="T0" fmla="*/ 0 w 26034"/>
                  <a:gd name="T1" fmla="*/ 0 h 32133"/>
                  <a:gd name="T2" fmla="*/ 0 w 26034"/>
                  <a:gd name="T3" fmla="*/ 0 h 32133"/>
                  <a:gd name="T4" fmla="*/ 0 w 26034"/>
                  <a:gd name="T5" fmla="*/ 0 h 32133"/>
                  <a:gd name="T6" fmla="*/ 0 60000 65536"/>
                  <a:gd name="T7" fmla="*/ 0 60000 65536"/>
                  <a:gd name="T8" fmla="*/ 0 60000 65536"/>
                  <a:gd name="T9" fmla="*/ 0 w 26034"/>
                  <a:gd name="T10" fmla="*/ 0 h 32133"/>
                  <a:gd name="T11" fmla="*/ 26034 w 26034"/>
                  <a:gd name="T12" fmla="*/ 32133 h 3213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34" h="32133" fill="none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</a:path>
                  <a:path w="26034" h="32133" stroke="0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  <a:lnTo>
                      <a:pt x="4434" y="21600"/>
                    </a:lnTo>
                    <a:lnTo>
                      <a:pt x="-1" y="459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93" name="Arc 23"/>
              <p:cNvSpPr>
                <a:spLocks/>
              </p:cNvSpPr>
              <p:nvPr/>
            </p:nvSpPr>
            <p:spPr bwMode="auto">
              <a:xfrm>
                <a:off x="1308" y="2056"/>
                <a:ext cx="156" cy="119"/>
              </a:xfrm>
              <a:custGeom>
                <a:avLst/>
                <a:gdLst>
                  <a:gd name="T0" fmla="*/ 0 w 21600"/>
                  <a:gd name="T1" fmla="*/ 0 h 29154"/>
                  <a:gd name="T2" fmla="*/ 0 w 21600"/>
                  <a:gd name="T3" fmla="*/ 0 h 29154"/>
                  <a:gd name="T4" fmla="*/ 0 w 21600"/>
                  <a:gd name="T5" fmla="*/ 0 h 29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154"/>
                  <a:gd name="T11" fmla="*/ 21600 w 21600"/>
                  <a:gd name="T12" fmla="*/ 29154 h 29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154" fill="none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</a:path>
                  <a:path w="21600" h="29154" stroke="0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  <a:lnTo>
                      <a:pt x="0" y="16866"/>
                    </a:lnTo>
                    <a:lnTo>
                      <a:pt x="13494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94" name="Arc 24"/>
              <p:cNvSpPr>
                <a:spLocks/>
              </p:cNvSpPr>
              <p:nvPr/>
            </p:nvSpPr>
            <p:spPr bwMode="auto">
              <a:xfrm>
                <a:off x="1308" y="2057"/>
                <a:ext cx="154" cy="117"/>
              </a:xfrm>
              <a:custGeom>
                <a:avLst/>
                <a:gdLst>
                  <a:gd name="T0" fmla="*/ 0 w 21600"/>
                  <a:gd name="T1" fmla="*/ 0 h 29302"/>
                  <a:gd name="T2" fmla="*/ 0 w 21600"/>
                  <a:gd name="T3" fmla="*/ 0 h 29302"/>
                  <a:gd name="T4" fmla="*/ 0 w 21600"/>
                  <a:gd name="T5" fmla="*/ 0 h 2930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302"/>
                  <a:gd name="T11" fmla="*/ 21600 w 21600"/>
                  <a:gd name="T12" fmla="*/ 29302 h 293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302" fill="none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</a:path>
                  <a:path w="21600" h="29302" stroke="0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  <a:lnTo>
                      <a:pt x="0" y="16931"/>
                    </a:lnTo>
                    <a:lnTo>
                      <a:pt x="13412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95" name="Arc 25"/>
              <p:cNvSpPr>
                <a:spLocks/>
              </p:cNvSpPr>
              <p:nvPr/>
            </p:nvSpPr>
            <p:spPr bwMode="auto">
              <a:xfrm>
                <a:off x="1257" y="2176"/>
                <a:ext cx="183" cy="172"/>
              </a:xfrm>
              <a:custGeom>
                <a:avLst/>
                <a:gdLst>
                  <a:gd name="T0" fmla="*/ 0 w 28724"/>
                  <a:gd name="T1" fmla="*/ 0 h 27592"/>
                  <a:gd name="T2" fmla="*/ 0 w 28724"/>
                  <a:gd name="T3" fmla="*/ 0 h 27592"/>
                  <a:gd name="T4" fmla="*/ 0 w 28724"/>
                  <a:gd name="T5" fmla="*/ 0 h 27592"/>
                  <a:gd name="T6" fmla="*/ 0 60000 65536"/>
                  <a:gd name="T7" fmla="*/ 0 60000 65536"/>
                  <a:gd name="T8" fmla="*/ 0 60000 65536"/>
                  <a:gd name="T9" fmla="*/ 0 w 28724"/>
                  <a:gd name="T10" fmla="*/ 0 h 27592"/>
                  <a:gd name="T11" fmla="*/ 28724 w 28724"/>
                  <a:gd name="T12" fmla="*/ 27592 h 275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4" h="27592" fill="none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</a:path>
                  <a:path w="28724" h="27592" stroke="0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  <a:lnTo>
                      <a:pt x="7124" y="5992"/>
                    </a:lnTo>
                    <a:lnTo>
                      <a:pt x="27876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96" name="Arc 26"/>
              <p:cNvSpPr>
                <a:spLocks/>
              </p:cNvSpPr>
              <p:nvPr/>
            </p:nvSpPr>
            <p:spPr bwMode="auto">
              <a:xfrm>
                <a:off x="1257" y="2176"/>
                <a:ext cx="180" cy="169"/>
              </a:xfrm>
              <a:custGeom>
                <a:avLst/>
                <a:gdLst>
                  <a:gd name="T0" fmla="*/ 0 w 28722"/>
                  <a:gd name="T1" fmla="*/ 0 h 27594"/>
                  <a:gd name="T2" fmla="*/ 0 w 28722"/>
                  <a:gd name="T3" fmla="*/ 0 h 27594"/>
                  <a:gd name="T4" fmla="*/ 0 w 28722"/>
                  <a:gd name="T5" fmla="*/ 0 h 27594"/>
                  <a:gd name="T6" fmla="*/ 0 60000 65536"/>
                  <a:gd name="T7" fmla="*/ 0 60000 65536"/>
                  <a:gd name="T8" fmla="*/ 0 60000 65536"/>
                  <a:gd name="T9" fmla="*/ 0 w 28722"/>
                  <a:gd name="T10" fmla="*/ 0 h 27594"/>
                  <a:gd name="T11" fmla="*/ 28722 w 28722"/>
                  <a:gd name="T12" fmla="*/ 27594 h 2759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2" h="27594" fill="none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</a:path>
                  <a:path w="28722" h="27594" stroke="0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  <a:lnTo>
                      <a:pt x="7122" y="5994"/>
                    </a:lnTo>
                    <a:lnTo>
                      <a:pt x="27873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97" name="Arc 27"/>
              <p:cNvSpPr>
                <a:spLocks/>
              </p:cNvSpPr>
              <p:nvPr/>
            </p:nvSpPr>
            <p:spPr bwMode="auto">
              <a:xfrm>
                <a:off x="628" y="2055"/>
                <a:ext cx="99" cy="165"/>
              </a:xfrm>
              <a:custGeom>
                <a:avLst/>
                <a:gdLst>
                  <a:gd name="T0" fmla="*/ 0 w 21600"/>
                  <a:gd name="T1" fmla="*/ 0 h 41258"/>
                  <a:gd name="T2" fmla="*/ 0 w 21600"/>
                  <a:gd name="T3" fmla="*/ 0 h 41258"/>
                  <a:gd name="T4" fmla="*/ 0 w 21600"/>
                  <a:gd name="T5" fmla="*/ 0 h 4125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58"/>
                  <a:gd name="T11" fmla="*/ 21600 w 21600"/>
                  <a:gd name="T12" fmla="*/ 41258 h 412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58" fill="none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</a:path>
                  <a:path w="21600" h="41258" stroke="0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  <a:lnTo>
                      <a:pt x="21600" y="21546"/>
                    </a:lnTo>
                    <a:lnTo>
                      <a:pt x="12768" y="4125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98" name="Arc 28"/>
              <p:cNvSpPr>
                <a:spLocks/>
              </p:cNvSpPr>
              <p:nvPr/>
            </p:nvSpPr>
            <p:spPr bwMode="auto">
              <a:xfrm>
                <a:off x="630" y="2057"/>
                <a:ext cx="97" cy="161"/>
              </a:xfrm>
              <a:custGeom>
                <a:avLst/>
                <a:gdLst>
                  <a:gd name="T0" fmla="*/ 0 w 21600"/>
                  <a:gd name="T1" fmla="*/ 0 h 41268"/>
                  <a:gd name="T2" fmla="*/ 0 w 21600"/>
                  <a:gd name="T3" fmla="*/ 0 h 41268"/>
                  <a:gd name="T4" fmla="*/ 0 w 21600"/>
                  <a:gd name="T5" fmla="*/ 0 h 4126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68"/>
                  <a:gd name="T11" fmla="*/ 21600 w 21600"/>
                  <a:gd name="T12" fmla="*/ 41268 h 4126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68" fill="none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</a:path>
                  <a:path w="21600" h="41268" stroke="0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  <a:lnTo>
                      <a:pt x="21600" y="21546"/>
                    </a:lnTo>
                    <a:lnTo>
                      <a:pt x="12790" y="41267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99" name="Arc 29"/>
              <p:cNvSpPr>
                <a:spLocks/>
              </p:cNvSpPr>
              <p:nvPr/>
            </p:nvSpPr>
            <p:spPr bwMode="auto">
              <a:xfrm>
                <a:off x="890" y="2279"/>
                <a:ext cx="375" cy="100"/>
              </a:xfrm>
              <a:custGeom>
                <a:avLst/>
                <a:gdLst>
                  <a:gd name="T0" fmla="*/ 0 w 39085"/>
                  <a:gd name="T1" fmla="*/ 0 h 21600"/>
                  <a:gd name="T2" fmla="*/ 0 w 39085"/>
                  <a:gd name="T3" fmla="*/ 0 h 21600"/>
                  <a:gd name="T4" fmla="*/ 0 w 390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85"/>
                  <a:gd name="T10" fmla="*/ 0 h 21600"/>
                  <a:gd name="T11" fmla="*/ 39085 w 390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85" h="21600" fill="none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</a:path>
                  <a:path w="39085" h="21600" stroke="0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  <a:lnTo>
                      <a:pt x="21206" y="0"/>
                    </a:lnTo>
                    <a:lnTo>
                      <a:pt x="39085" y="12120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200" name="Arc 30"/>
              <p:cNvSpPr>
                <a:spLocks/>
              </p:cNvSpPr>
              <p:nvPr/>
            </p:nvSpPr>
            <p:spPr bwMode="auto">
              <a:xfrm>
                <a:off x="892" y="2279"/>
                <a:ext cx="370" cy="98"/>
              </a:xfrm>
              <a:custGeom>
                <a:avLst/>
                <a:gdLst>
                  <a:gd name="T0" fmla="*/ 0 w 39018"/>
                  <a:gd name="T1" fmla="*/ 0 h 21600"/>
                  <a:gd name="T2" fmla="*/ 0 w 39018"/>
                  <a:gd name="T3" fmla="*/ 0 h 21600"/>
                  <a:gd name="T4" fmla="*/ 0 w 3901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18"/>
                  <a:gd name="T10" fmla="*/ 0 h 21600"/>
                  <a:gd name="T11" fmla="*/ 39018 w 3901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18" h="21600" fill="none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</a:path>
                  <a:path w="39018" h="21600" stroke="0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  <a:lnTo>
                      <a:pt x="21198" y="0"/>
                    </a:lnTo>
                    <a:lnTo>
                      <a:pt x="39017" y="1220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</p:grpSp>
        <p:sp>
          <p:nvSpPr>
            <p:cNvPr id="81037" name="Freeform 31"/>
            <p:cNvSpPr>
              <a:spLocks/>
            </p:cNvSpPr>
            <p:nvPr/>
          </p:nvSpPr>
          <p:spPr bwMode="auto">
            <a:xfrm>
              <a:off x="1628" y="398"/>
              <a:ext cx="365" cy="183"/>
            </a:xfrm>
            <a:custGeom>
              <a:avLst/>
              <a:gdLst>
                <a:gd name="T0" fmla="*/ 0 w 1460"/>
                <a:gd name="T1" fmla="*/ 0 h 730"/>
                <a:gd name="T2" fmla="*/ 0 w 1460"/>
                <a:gd name="T3" fmla="*/ 0 h 730"/>
                <a:gd name="T4" fmla="*/ 0 w 1460"/>
                <a:gd name="T5" fmla="*/ 0 h 730"/>
                <a:gd name="T6" fmla="*/ 0 w 1460"/>
                <a:gd name="T7" fmla="*/ 0 h 7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60"/>
                <a:gd name="T13" fmla="*/ 0 h 730"/>
                <a:gd name="T14" fmla="*/ 1460 w 1460"/>
                <a:gd name="T15" fmla="*/ 730 h 7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60" h="730">
                  <a:moveTo>
                    <a:pt x="177" y="0"/>
                  </a:moveTo>
                  <a:lnTo>
                    <a:pt x="1460" y="0"/>
                  </a:lnTo>
                  <a:lnTo>
                    <a:pt x="726" y="730"/>
                  </a:lnTo>
                  <a:lnTo>
                    <a:pt x="0" y="8"/>
                  </a:lnTo>
                </a:path>
              </a:pathLst>
            </a:custGeom>
            <a:noFill/>
            <a:ln w="9525">
              <a:solidFill>
                <a:srgbClr val="CF0E3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797"/>
            </a:p>
          </p:txBody>
        </p:sp>
        <p:grpSp>
          <p:nvGrpSpPr>
            <p:cNvPr id="81038" name="Group 32"/>
            <p:cNvGrpSpPr>
              <a:grpSpLocks/>
            </p:cNvGrpSpPr>
            <p:nvPr/>
          </p:nvGrpSpPr>
          <p:grpSpPr bwMode="auto">
            <a:xfrm>
              <a:off x="1927" y="332"/>
              <a:ext cx="171" cy="169"/>
              <a:chOff x="1179" y="1966"/>
              <a:chExt cx="171" cy="169"/>
            </a:xfrm>
          </p:grpSpPr>
          <p:sp>
            <p:nvSpPr>
              <p:cNvPr id="81165" name="Freeform 33"/>
              <p:cNvSpPr>
                <a:spLocks/>
              </p:cNvSpPr>
              <p:nvPr/>
            </p:nvSpPr>
            <p:spPr bwMode="auto">
              <a:xfrm>
                <a:off x="1203" y="2068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7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66" name="Freeform 34"/>
              <p:cNvSpPr>
                <a:spLocks/>
              </p:cNvSpPr>
              <p:nvPr/>
            </p:nvSpPr>
            <p:spPr bwMode="auto">
              <a:xfrm>
                <a:off x="1205" y="2070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7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67" name="Rectangle 35"/>
              <p:cNvSpPr>
                <a:spLocks noChangeArrowheads="1"/>
              </p:cNvSpPr>
              <p:nvPr/>
            </p:nvSpPr>
            <p:spPr bwMode="auto">
              <a:xfrm>
                <a:off x="1203" y="2086"/>
                <a:ext cx="129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168" name="Rectangle 36"/>
              <p:cNvSpPr>
                <a:spLocks noChangeArrowheads="1"/>
              </p:cNvSpPr>
              <p:nvPr/>
            </p:nvSpPr>
            <p:spPr bwMode="auto">
              <a:xfrm>
                <a:off x="1204" y="2087"/>
                <a:ext cx="127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169" name="Freeform 37"/>
              <p:cNvSpPr>
                <a:spLocks/>
              </p:cNvSpPr>
              <p:nvPr/>
            </p:nvSpPr>
            <p:spPr bwMode="auto">
              <a:xfrm>
                <a:off x="1332" y="2068"/>
                <a:ext cx="16" cy="40"/>
              </a:xfrm>
              <a:custGeom>
                <a:avLst/>
                <a:gdLst>
                  <a:gd name="T0" fmla="*/ 0 w 64"/>
                  <a:gd name="T1" fmla="*/ 0 h 160"/>
                  <a:gd name="T2" fmla="*/ 0 w 64"/>
                  <a:gd name="T3" fmla="*/ 0 h 160"/>
                  <a:gd name="T4" fmla="*/ 0 w 64"/>
                  <a:gd name="T5" fmla="*/ 0 h 160"/>
                  <a:gd name="T6" fmla="*/ 0 w 64"/>
                  <a:gd name="T7" fmla="*/ 0 h 160"/>
                  <a:gd name="T8" fmla="*/ 0 w 64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160"/>
                  <a:gd name="T17" fmla="*/ 64 w 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160">
                    <a:moveTo>
                      <a:pt x="0" y="160"/>
                    </a:moveTo>
                    <a:lnTo>
                      <a:pt x="64" y="96"/>
                    </a:lnTo>
                    <a:lnTo>
                      <a:pt x="64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70" name="Freeform 38"/>
              <p:cNvSpPr>
                <a:spLocks/>
              </p:cNvSpPr>
              <p:nvPr/>
            </p:nvSpPr>
            <p:spPr bwMode="auto">
              <a:xfrm>
                <a:off x="1332" y="2068"/>
                <a:ext cx="16" cy="40"/>
              </a:xfrm>
              <a:custGeom>
                <a:avLst/>
                <a:gdLst>
                  <a:gd name="T0" fmla="*/ 0 w 64"/>
                  <a:gd name="T1" fmla="*/ 0 h 160"/>
                  <a:gd name="T2" fmla="*/ 0 w 64"/>
                  <a:gd name="T3" fmla="*/ 0 h 160"/>
                  <a:gd name="T4" fmla="*/ 0 w 64"/>
                  <a:gd name="T5" fmla="*/ 0 h 160"/>
                  <a:gd name="T6" fmla="*/ 0 w 64"/>
                  <a:gd name="T7" fmla="*/ 0 h 160"/>
                  <a:gd name="T8" fmla="*/ 0 w 64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160"/>
                  <a:gd name="T17" fmla="*/ 64 w 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160">
                    <a:moveTo>
                      <a:pt x="0" y="160"/>
                    </a:moveTo>
                    <a:lnTo>
                      <a:pt x="64" y="96"/>
                    </a:lnTo>
                    <a:lnTo>
                      <a:pt x="64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71" name="Freeform 39"/>
              <p:cNvSpPr>
                <a:spLocks/>
              </p:cNvSpPr>
              <p:nvPr/>
            </p:nvSpPr>
            <p:spPr bwMode="auto">
              <a:xfrm>
                <a:off x="1207" y="2068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72" name="Freeform 40"/>
              <p:cNvSpPr>
                <a:spLocks/>
              </p:cNvSpPr>
              <p:nvPr/>
            </p:nvSpPr>
            <p:spPr bwMode="auto">
              <a:xfrm>
                <a:off x="1207" y="2068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73" name="Freeform 41"/>
              <p:cNvSpPr>
                <a:spLocks/>
              </p:cNvSpPr>
              <p:nvPr/>
            </p:nvSpPr>
            <p:spPr bwMode="auto">
              <a:xfrm>
                <a:off x="1205" y="1966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9" y="0"/>
                    </a:lnTo>
                    <a:lnTo>
                      <a:pt x="565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74" name="Freeform 42"/>
              <p:cNvSpPr>
                <a:spLocks/>
              </p:cNvSpPr>
              <p:nvPr/>
            </p:nvSpPr>
            <p:spPr bwMode="auto">
              <a:xfrm>
                <a:off x="1205" y="1966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9" y="0"/>
                    </a:lnTo>
                    <a:lnTo>
                      <a:pt x="565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75" name="Rectangle 43"/>
              <p:cNvSpPr>
                <a:spLocks noChangeArrowheads="1"/>
              </p:cNvSpPr>
              <p:nvPr/>
            </p:nvSpPr>
            <p:spPr bwMode="auto">
              <a:xfrm>
                <a:off x="1206" y="1981"/>
                <a:ext cx="127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176" name="Rectangle 44"/>
              <p:cNvSpPr>
                <a:spLocks noChangeArrowheads="1"/>
              </p:cNvSpPr>
              <p:nvPr/>
            </p:nvSpPr>
            <p:spPr bwMode="auto">
              <a:xfrm>
                <a:off x="1216" y="1993"/>
                <a:ext cx="105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177" name="Freeform 45"/>
              <p:cNvSpPr>
                <a:spLocks/>
              </p:cNvSpPr>
              <p:nvPr/>
            </p:nvSpPr>
            <p:spPr bwMode="auto">
              <a:xfrm>
                <a:off x="1332" y="1966"/>
                <a:ext cx="14" cy="112"/>
              </a:xfrm>
              <a:custGeom>
                <a:avLst/>
                <a:gdLst>
                  <a:gd name="T0" fmla="*/ 0 w 56"/>
                  <a:gd name="T1" fmla="*/ 0 h 449"/>
                  <a:gd name="T2" fmla="*/ 0 w 56"/>
                  <a:gd name="T3" fmla="*/ 0 h 449"/>
                  <a:gd name="T4" fmla="*/ 0 w 56"/>
                  <a:gd name="T5" fmla="*/ 0 h 449"/>
                  <a:gd name="T6" fmla="*/ 0 w 56"/>
                  <a:gd name="T7" fmla="*/ 0 h 449"/>
                  <a:gd name="T8" fmla="*/ 0 w 56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449"/>
                  <a:gd name="T17" fmla="*/ 56 w 56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449">
                    <a:moveTo>
                      <a:pt x="0" y="449"/>
                    </a:moveTo>
                    <a:lnTo>
                      <a:pt x="56" y="401"/>
                    </a:lnTo>
                    <a:lnTo>
                      <a:pt x="56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78" name="Freeform 46"/>
              <p:cNvSpPr>
                <a:spLocks/>
              </p:cNvSpPr>
              <p:nvPr/>
            </p:nvSpPr>
            <p:spPr bwMode="auto">
              <a:xfrm>
                <a:off x="1332" y="1966"/>
                <a:ext cx="14" cy="112"/>
              </a:xfrm>
              <a:custGeom>
                <a:avLst/>
                <a:gdLst>
                  <a:gd name="T0" fmla="*/ 0 w 56"/>
                  <a:gd name="T1" fmla="*/ 0 h 449"/>
                  <a:gd name="T2" fmla="*/ 0 w 56"/>
                  <a:gd name="T3" fmla="*/ 0 h 449"/>
                  <a:gd name="T4" fmla="*/ 0 w 56"/>
                  <a:gd name="T5" fmla="*/ 0 h 449"/>
                  <a:gd name="T6" fmla="*/ 0 w 56"/>
                  <a:gd name="T7" fmla="*/ 0 h 449"/>
                  <a:gd name="T8" fmla="*/ 0 w 56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449"/>
                  <a:gd name="T17" fmla="*/ 56 w 56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449">
                    <a:moveTo>
                      <a:pt x="0" y="449"/>
                    </a:moveTo>
                    <a:lnTo>
                      <a:pt x="56" y="401"/>
                    </a:lnTo>
                    <a:lnTo>
                      <a:pt x="56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79" name="Freeform 47"/>
              <p:cNvSpPr>
                <a:spLocks/>
              </p:cNvSpPr>
              <p:nvPr/>
            </p:nvSpPr>
            <p:spPr bwMode="auto">
              <a:xfrm>
                <a:off x="1179" y="2104"/>
                <a:ext cx="159" cy="25"/>
              </a:xfrm>
              <a:custGeom>
                <a:avLst/>
                <a:gdLst>
                  <a:gd name="T0" fmla="*/ 0 w 638"/>
                  <a:gd name="T1" fmla="*/ 0 h 96"/>
                  <a:gd name="T2" fmla="*/ 0 w 638"/>
                  <a:gd name="T3" fmla="*/ 0 h 96"/>
                  <a:gd name="T4" fmla="*/ 0 w 638"/>
                  <a:gd name="T5" fmla="*/ 0 h 96"/>
                  <a:gd name="T6" fmla="*/ 0 w 638"/>
                  <a:gd name="T7" fmla="*/ 0 h 96"/>
                  <a:gd name="T8" fmla="*/ 0 w 638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8"/>
                  <a:gd name="T16" fmla="*/ 0 h 96"/>
                  <a:gd name="T17" fmla="*/ 638 w 638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8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8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80" name="Freeform 48"/>
              <p:cNvSpPr>
                <a:spLocks/>
              </p:cNvSpPr>
              <p:nvPr/>
            </p:nvSpPr>
            <p:spPr bwMode="auto">
              <a:xfrm>
                <a:off x="1179" y="2104"/>
                <a:ext cx="159" cy="25"/>
              </a:xfrm>
              <a:custGeom>
                <a:avLst/>
                <a:gdLst>
                  <a:gd name="T0" fmla="*/ 0 w 638"/>
                  <a:gd name="T1" fmla="*/ 0 h 96"/>
                  <a:gd name="T2" fmla="*/ 0 w 638"/>
                  <a:gd name="T3" fmla="*/ 0 h 96"/>
                  <a:gd name="T4" fmla="*/ 0 w 638"/>
                  <a:gd name="T5" fmla="*/ 0 h 96"/>
                  <a:gd name="T6" fmla="*/ 0 w 638"/>
                  <a:gd name="T7" fmla="*/ 0 h 96"/>
                  <a:gd name="T8" fmla="*/ 0 w 638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8"/>
                  <a:gd name="T16" fmla="*/ 0 h 96"/>
                  <a:gd name="T17" fmla="*/ 638 w 638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8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8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81" name="Freeform 49"/>
              <p:cNvSpPr>
                <a:spLocks/>
              </p:cNvSpPr>
              <p:nvPr/>
            </p:nvSpPr>
            <p:spPr bwMode="auto">
              <a:xfrm>
                <a:off x="1318" y="2104"/>
                <a:ext cx="20" cy="31"/>
              </a:xfrm>
              <a:custGeom>
                <a:avLst/>
                <a:gdLst>
                  <a:gd name="T0" fmla="*/ 0 w 81"/>
                  <a:gd name="T1" fmla="*/ 0 h 120"/>
                  <a:gd name="T2" fmla="*/ 0 w 81"/>
                  <a:gd name="T3" fmla="*/ 0 h 120"/>
                  <a:gd name="T4" fmla="*/ 0 w 81"/>
                  <a:gd name="T5" fmla="*/ 0 h 120"/>
                  <a:gd name="T6" fmla="*/ 0 w 81"/>
                  <a:gd name="T7" fmla="*/ 0 h 120"/>
                  <a:gd name="T8" fmla="*/ 0 w 81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120"/>
                  <a:gd name="T17" fmla="*/ 81 w 81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120">
                    <a:moveTo>
                      <a:pt x="0" y="120"/>
                    </a:moveTo>
                    <a:lnTo>
                      <a:pt x="81" y="40"/>
                    </a:lnTo>
                    <a:lnTo>
                      <a:pt x="81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82" name="Freeform 50"/>
              <p:cNvSpPr>
                <a:spLocks/>
              </p:cNvSpPr>
              <p:nvPr/>
            </p:nvSpPr>
            <p:spPr bwMode="auto">
              <a:xfrm>
                <a:off x="1318" y="2104"/>
                <a:ext cx="20" cy="31"/>
              </a:xfrm>
              <a:custGeom>
                <a:avLst/>
                <a:gdLst>
                  <a:gd name="T0" fmla="*/ 0 w 81"/>
                  <a:gd name="T1" fmla="*/ 0 h 120"/>
                  <a:gd name="T2" fmla="*/ 0 w 81"/>
                  <a:gd name="T3" fmla="*/ 0 h 120"/>
                  <a:gd name="T4" fmla="*/ 0 w 81"/>
                  <a:gd name="T5" fmla="*/ 0 h 120"/>
                  <a:gd name="T6" fmla="*/ 0 w 81"/>
                  <a:gd name="T7" fmla="*/ 0 h 120"/>
                  <a:gd name="T8" fmla="*/ 0 w 81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120"/>
                  <a:gd name="T17" fmla="*/ 81 w 81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120">
                    <a:moveTo>
                      <a:pt x="0" y="120"/>
                    </a:moveTo>
                    <a:lnTo>
                      <a:pt x="81" y="40"/>
                    </a:lnTo>
                    <a:lnTo>
                      <a:pt x="81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83" name="Rectangle 51"/>
              <p:cNvSpPr>
                <a:spLocks noChangeArrowheads="1"/>
              </p:cNvSpPr>
              <p:nvPr/>
            </p:nvSpPr>
            <p:spPr bwMode="auto">
              <a:xfrm>
                <a:off x="1179" y="21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184" name="Rectangle 52"/>
              <p:cNvSpPr>
                <a:spLocks noChangeArrowheads="1"/>
              </p:cNvSpPr>
              <p:nvPr/>
            </p:nvSpPr>
            <p:spPr bwMode="auto">
              <a:xfrm>
                <a:off x="1180" y="21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</p:grpSp>
        <p:grpSp>
          <p:nvGrpSpPr>
            <p:cNvPr id="81039" name="Group 53"/>
            <p:cNvGrpSpPr>
              <a:grpSpLocks/>
            </p:cNvGrpSpPr>
            <p:nvPr/>
          </p:nvGrpSpPr>
          <p:grpSpPr bwMode="auto">
            <a:xfrm>
              <a:off x="1971" y="370"/>
              <a:ext cx="94" cy="56"/>
              <a:chOff x="1223" y="2004"/>
              <a:chExt cx="94" cy="56"/>
            </a:xfrm>
          </p:grpSpPr>
          <p:grpSp>
            <p:nvGrpSpPr>
              <p:cNvPr id="81138" name="Group 54"/>
              <p:cNvGrpSpPr>
                <a:grpSpLocks/>
              </p:cNvGrpSpPr>
              <p:nvPr/>
            </p:nvGrpSpPr>
            <p:grpSpPr bwMode="auto">
              <a:xfrm>
                <a:off x="1223" y="2004"/>
                <a:ext cx="93" cy="56"/>
                <a:chOff x="1223" y="2004"/>
                <a:chExt cx="93" cy="56"/>
              </a:xfrm>
            </p:grpSpPr>
            <p:sp>
              <p:nvSpPr>
                <p:cNvPr id="81156" name="Oval 55"/>
                <p:cNvSpPr>
                  <a:spLocks noChangeArrowheads="1"/>
                </p:cNvSpPr>
                <p:nvPr/>
              </p:nvSpPr>
              <p:spPr bwMode="auto">
                <a:xfrm>
                  <a:off x="1255" y="2004"/>
                  <a:ext cx="4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57" name="Oval 56"/>
                <p:cNvSpPr>
                  <a:spLocks noChangeArrowheads="1"/>
                </p:cNvSpPr>
                <p:nvPr/>
              </p:nvSpPr>
              <p:spPr bwMode="auto">
                <a:xfrm>
                  <a:off x="1233" y="2010"/>
                  <a:ext cx="3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58" name="Oval 57"/>
                <p:cNvSpPr>
                  <a:spLocks noChangeArrowheads="1"/>
                </p:cNvSpPr>
                <p:nvPr/>
              </p:nvSpPr>
              <p:spPr bwMode="auto">
                <a:xfrm>
                  <a:off x="1223" y="2024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59" name="Oval 58"/>
                <p:cNvSpPr>
                  <a:spLocks noChangeArrowheads="1"/>
                </p:cNvSpPr>
                <p:nvPr/>
              </p:nvSpPr>
              <p:spPr bwMode="auto">
                <a:xfrm>
                  <a:off x="1229" y="2032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60" name="Oval 59"/>
                <p:cNvSpPr>
                  <a:spLocks noChangeArrowheads="1"/>
                </p:cNvSpPr>
                <p:nvPr/>
              </p:nvSpPr>
              <p:spPr bwMode="auto">
                <a:xfrm>
                  <a:off x="1251" y="2036"/>
                  <a:ext cx="49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61" name="Oval 60"/>
                <p:cNvSpPr>
                  <a:spLocks noChangeArrowheads="1"/>
                </p:cNvSpPr>
                <p:nvPr/>
              </p:nvSpPr>
              <p:spPr bwMode="auto">
                <a:xfrm>
                  <a:off x="1281" y="2010"/>
                  <a:ext cx="31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62" name="Oval 61"/>
                <p:cNvSpPr>
                  <a:spLocks noChangeArrowheads="1"/>
                </p:cNvSpPr>
                <p:nvPr/>
              </p:nvSpPr>
              <p:spPr bwMode="auto">
                <a:xfrm>
                  <a:off x="1285" y="2022"/>
                  <a:ext cx="31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63" name="Oval 62"/>
                <p:cNvSpPr>
                  <a:spLocks noChangeArrowheads="1"/>
                </p:cNvSpPr>
                <p:nvPr/>
              </p:nvSpPr>
              <p:spPr bwMode="auto">
                <a:xfrm>
                  <a:off x="1283" y="2026"/>
                  <a:ext cx="3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64" name="Oval 63"/>
                <p:cNvSpPr>
                  <a:spLocks noChangeArrowheads="1"/>
                </p:cNvSpPr>
                <p:nvPr/>
              </p:nvSpPr>
              <p:spPr bwMode="auto">
                <a:xfrm>
                  <a:off x="1239" y="2018"/>
                  <a:ext cx="6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</p:grpSp>
          <p:grpSp>
            <p:nvGrpSpPr>
              <p:cNvPr id="81139" name="Group 64"/>
              <p:cNvGrpSpPr>
                <a:grpSpLocks/>
              </p:cNvGrpSpPr>
              <p:nvPr/>
            </p:nvGrpSpPr>
            <p:grpSpPr bwMode="auto">
              <a:xfrm>
                <a:off x="1223" y="2004"/>
                <a:ext cx="94" cy="56"/>
                <a:chOff x="1223" y="2004"/>
                <a:chExt cx="94" cy="56"/>
              </a:xfrm>
            </p:grpSpPr>
            <p:sp>
              <p:nvSpPr>
                <p:cNvPr id="81140" name="Arc 65"/>
                <p:cNvSpPr>
                  <a:spLocks/>
                </p:cNvSpPr>
                <p:nvPr/>
              </p:nvSpPr>
              <p:spPr bwMode="auto">
                <a:xfrm>
                  <a:off x="1256" y="2004"/>
                  <a:ext cx="39" cy="12"/>
                </a:xfrm>
                <a:custGeom>
                  <a:avLst/>
                  <a:gdLst>
                    <a:gd name="T0" fmla="*/ 0 w 41085"/>
                    <a:gd name="T1" fmla="*/ 0 h 21600"/>
                    <a:gd name="T2" fmla="*/ 0 w 41085"/>
                    <a:gd name="T3" fmla="*/ 0 h 21600"/>
                    <a:gd name="T4" fmla="*/ 0 w 4108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085"/>
                    <a:gd name="T10" fmla="*/ 0 h 21600"/>
                    <a:gd name="T11" fmla="*/ 41085 w 4108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085" h="21600" fill="none" extrusionOk="0">
                      <a:moveTo>
                        <a:pt x="0" y="15905"/>
                      </a:moveTo>
                      <a:cubicBezTo>
                        <a:pt x="2567" y="6513"/>
                        <a:pt x="11099" y="-1"/>
                        <a:pt x="20836" y="0"/>
                      </a:cubicBezTo>
                      <a:cubicBezTo>
                        <a:pt x="29864" y="0"/>
                        <a:pt x="37941" y="5615"/>
                        <a:pt x="41084" y="14080"/>
                      </a:cubicBezTo>
                    </a:path>
                    <a:path w="41085" h="21600" stroke="0" extrusionOk="0">
                      <a:moveTo>
                        <a:pt x="0" y="15905"/>
                      </a:moveTo>
                      <a:cubicBezTo>
                        <a:pt x="2567" y="6513"/>
                        <a:pt x="11099" y="-1"/>
                        <a:pt x="20836" y="0"/>
                      </a:cubicBezTo>
                      <a:cubicBezTo>
                        <a:pt x="29864" y="0"/>
                        <a:pt x="37941" y="5615"/>
                        <a:pt x="41084" y="14080"/>
                      </a:cubicBezTo>
                      <a:lnTo>
                        <a:pt x="20836" y="21600"/>
                      </a:lnTo>
                      <a:lnTo>
                        <a:pt x="0" y="1590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41" name="Arc 66"/>
                <p:cNvSpPr>
                  <a:spLocks/>
                </p:cNvSpPr>
                <p:nvPr/>
              </p:nvSpPr>
              <p:spPr bwMode="auto">
                <a:xfrm>
                  <a:off x="1257" y="2005"/>
                  <a:ext cx="37" cy="11"/>
                </a:xfrm>
                <a:custGeom>
                  <a:avLst/>
                  <a:gdLst>
                    <a:gd name="T0" fmla="*/ 0 w 40935"/>
                    <a:gd name="T1" fmla="*/ 0 h 21600"/>
                    <a:gd name="T2" fmla="*/ 0 w 40935"/>
                    <a:gd name="T3" fmla="*/ 0 h 21600"/>
                    <a:gd name="T4" fmla="*/ 0 w 4093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935"/>
                    <a:gd name="T10" fmla="*/ 0 h 21600"/>
                    <a:gd name="T11" fmla="*/ 40935 w 4093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935" h="21600" fill="none" extrusionOk="0">
                      <a:moveTo>
                        <a:pt x="-1" y="15705"/>
                      </a:moveTo>
                      <a:cubicBezTo>
                        <a:pt x="2635" y="6413"/>
                        <a:pt x="11120" y="-1"/>
                        <a:pt x="20780" y="0"/>
                      </a:cubicBezTo>
                      <a:cubicBezTo>
                        <a:pt x="29712" y="0"/>
                        <a:pt x="37723" y="5498"/>
                        <a:pt x="40935" y="13832"/>
                      </a:cubicBezTo>
                    </a:path>
                    <a:path w="40935" h="21600" stroke="0" extrusionOk="0">
                      <a:moveTo>
                        <a:pt x="-1" y="15705"/>
                      </a:moveTo>
                      <a:cubicBezTo>
                        <a:pt x="2635" y="6413"/>
                        <a:pt x="11120" y="-1"/>
                        <a:pt x="20780" y="0"/>
                      </a:cubicBezTo>
                      <a:cubicBezTo>
                        <a:pt x="29712" y="0"/>
                        <a:pt x="37723" y="5498"/>
                        <a:pt x="40935" y="13832"/>
                      </a:cubicBezTo>
                      <a:lnTo>
                        <a:pt x="20780" y="21600"/>
                      </a:lnTo>
                      <a:lnTo>
                        <a:pt x="-1" y="1570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42" name="Arc 67"/>
                <p:cNvSpPr>
                  <a:spLocks/>
                </p:cNvSpPr>
                <p:nvPr/>
              </p:nvSpPr>
              <p:spPr bwMode="auto">
                <a:xfrm>
                  <a:off x="1233" y="2010"/>
                  <a:ext cx="23" cy="14"/>
                </a:xfrm>
                <a:custGeom>
                  <a:avLst/>
                  <a:gdLst>
                    <a:gd name="T0" fmla="*/ 0 w 33372"/>
                    <a:gd name="T1" fmla="*/ 0 h 26005"/>
                    <a:gd name="T2" fmla="*/ 0 w 33372"/>
                    <a:gd name="T3" fmla="*/ 0 h 26005"/>
                    <a:gd name="T4" fmla="*/ 0 w 33372"/>
                    <a:gd name="T5" fmla="*/ 0 h 26005"/>
                    <a:gd name="T6" fmla="*/ 0 60000 65536"/>
                    <a:gd name="T7" fmla="*/ 0 60000 65536"/>
                    <a:gd name="T8" fmla="*/ 0 60000 65536"/>
                    <a:gd name="T9" fmla="*/ 0 w 33372"/>
                    <a:gd name="T10" fmla="*/ 0 h 26005"/>
                    <a:gd name="T11" fmla="*/ 33372 w 33372"/>
                    <a:gd name="T12" fmla="*/ 26005 h 2600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372" h="26005" fill="none" extrusionOk="0">
                      <a:moveTo>
                        <a:pt x="453" y="26005"/>
                      </a:moveTo>
                      <a:cubicBezTo>
                        <a:pt x="152" y="24556"/>
                        <a:pt x="0" y="2308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</a:path>
                    <a:path w="33372" h="26005" stroke="0" extrusionOk="0">
                      <a:moveTo>
                        <a:pt x="453" y="26005"/>
                      </a:moveTo>
                      <a:cubicBezTo>
                        <a:pt x="152" y="24556"/>
                        <a:pt x="0" y="2308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  <a:lnTo>
                        <a:pt x="21600" y="21600"/>
                      </a:lnTo>
                      <a:lnTo>
                        <a:pt x="453" y="2600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43" name="Arc 68"/>
                <p:cNvSpPr>
                  <a:spLocks/>
                </p:cNvSpPr>
                <p:nvPr/>
              </p:nvSpPr>
              <p:spPr bwMode="auto">
                <a:xfrm>
                  <a:off x="1234" y="2011"/>
                  <a:ext cx="22" cy="13"/>
                </a:xfrm>
                <a:custGeom>
                  <a:avLst/>
                  <a:gdLst>
                    <a:gd name="T0" fmla="*/ 0 w 33223"/>
                    <a:gd name="T1" fmla="*/ 0 h 26082"/>
                    <a:gd name="T2" fmla="*/ 0 w 33223"/>
                    <a:gd name="T3" fmla="*/ 0 h 26082"/>
                    <a:gd name="T4" fmla="*/ 0 w 33223"/>
                    <a:gd name="T5" fmla="*/ 0 h 26082"/>
                    <a:gd name="T6" fmla="*/ 0 60000 65536"/>
                    <a:gd name="T7" fmla="*/ 0 60000 65536"/>
                    <a:gd name="T8" fmla="*/ 0 60000 65536"/>
                    <a:gd name="T9" fmla="*/ 0 w 33223"/>
                    <a:gd name="T10" fmla="*/ 0 h 26082"/>
                    <a:gd name="T11" fmla="*/ 33223 w 33223"/>
                    <a:gd name="T12" fmla="*/ 26082 h 2608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223" h="26082" fill="none" extrusionOk="0">
                      <a:moveTo>
                        <a:pt x="470" y="26081"/>
                      </a:moveTo>
                      <a:cubicBezTo>
                        <a:pt x="157" y="24608"/>
                        <a:pt x="0" y="2310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</a:path>
                    <a:path w="33223" h="26082" stroke="0" extrusionOk="0">
                      <a:moveTo>
                        <a:pt x="470" y="26081"/>
                      </a:moveTo>
                      <a:cubicBezTo>
                        <a:pt x="157" y="24608"/>
                        <a:pt x="0" y="2310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  <a:lnTo>
                        <a:pt x="21600" y="21600"/>
                      </a:lnTo>
                      <a:lnTo>
                        <a:pt x="470" y="260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44" name="Arc 69"/>
                <p:cNvSpPr>
                  <a:spLocks/>
                </p:cNvSpPr>
                <p:nvPr/>
              </p:nvSpPr>
              <p:spPr bwMode="auto">
                <a:xfrm>
                  <a:off x="1229" y="2042"/>
                  <a:ext cx="24" cy="10"/>
                </a:xfrm>
                <a:custGeom>
                  <a:avLst/>
                  <a:gdLst>
                    <a:gd name="T0" fmla="*/ 0 w 31800"/>
                    <a:gd name="T1" fmla="*/ 0 h 21600"/>
                    <a:gd name="T2" fmla="*/ 0 w 31800"/>
                    <a:gd name="T3" fmla="*/ 0 h 21600"/>
                    <a:gd name="T4" fmla="*/ 0 w 318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800"/>
                    <a:gd name="T10" fmla="*/ 0 h 21600"/>
                    <a:gd name="T11" fmla="*/ 31800 w 318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800" h="21600" fill="none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800" h="21600" stroke="0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799" y="1903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45" name="Arc 70"/>
                <p:cNvSpPr>
                  <a:spLocks/>
                </p:cNvSpPr>
                <p:nvPr/>
              </p:nvSpPr>
              <p:spPr bwMode="auto">
                <a:xfrm>
                  <a:off x="1230" y="2042"/>
                  <a:ext cx="22" cy="9"/>
                </a:xfrm>
                <a:custGeom>
                  <a:avLst/>
                  <a:gdLst>
                    <a:gd name="T0" fmla="*/ 0 w 31479"/>
                    <a:gd name="T1" fmla="*/ 0 h 21600"/>
                    <a:gd name="T2" fmla="*/ 0 w 31479"/>
                    <a:gd name="T3" fmla="*/ 0 h 21600"/>
                    <a:gd name="T4" fmla="*/ 0 w 314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479"/>
                    <a:gd name="T10" fmla="*/ 0 h 21600"/>
                    <a:gd name="T11" fmla="*/ 31479 w 314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479" h="21600" fill="none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479" h="21600" stroke="0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478" y="1920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46" name="Arc 71"/>
                <p:cNvSpPr>
                  <a:spLocks/>
                </p:cNvSpPr>
                <p:nvPr/>
              </p:nvSpPr>
              <p:spPr bwMode="auto">
                <a:xfrm>
                  <a:off x="1294" y="2010"/>
                  <a:ext cx="19" cy="14"/>
                </a:xfrm>
                <a:custGeom>
                  <a:avLst/>
                  <a:gdLst>
                    <a:gd name="T0" fmla="*/ 0 w 25986"/>
                    <a:gd name="T1" fmla="*/ 0 h 33449"/>
                    <a:gd name="T2" fmla="*/ 0 w 25986"/>
                    <a:gd name="T3" fmla="*/ 0 h 33449"/>
                    <a:gd name="T4" fmla="*/ 0 w 25986"/>
                    <a:gd name="T5" fmla="*/ 0 h 33449"/>
                    <a:gd name="T6" fmla="*/ 0 60000 65536"/>
                    <a:gd name="T7" fmla="*/ 0 60000 65536"/>
                    <a:gd name="T8" fmla="*/ 0 60000 65536"/>
                    <a:gd name="T9" fmla="*/ 0 w 25986"/>
                    <a:gd name="T10" fmla="*/ 0 h 33449"/>
                    <a:gd name="T11" fmla="*/ 25986 w 25986"/>
                    <a:gd name="T12" fmla="*/ 33449 h 3344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86" h="33449" fill="none" extrusionOk="0">
                      <a:moveTo>
                        <a:pt x="-1" y="449"/>
                      </a:moveTo>
                      <a:cubicBezTo>
                        <a:pt x="1442" y="150"/>
                        <a:pt x="2912" y="-1"/>
                        <a:pt x="4386" y="0"/>
                      </a:cubicBezTo>
                      <a:cubicBezTo>
                        <a:pt x="16315" y="0"/>
                        <a:pt x="25986" y="9670"/>
                        <a:pt x="25986" y="21600"/>
                      </a:cubicBezTo>
                      <a:cubicBezTo>
                        <a:pt x="25986" y="25810"/>
                        <a:pt x="24755" y="29928"/>
                        <a:pt x="22445" y="33448"/>
                      </a:cubicBezTo>
                    </a:path>
                    <a:path w="25986" h="33449" stroke="0" extrusionOk="0">
                      <a:moveTo>
                        <a:pt x="-1" y="449"/>
                      </a:moveTo>
                      <a:cubicBezTo>
                        <a:pt x="1442" y="150"/>
                        <a:pt x="2912" y="-1"/>
                        <a:pt x="4386" y="0"/>
                      </a:cubicBezTo>
                      <a:cubicBezTo>
                        <a:pt x="16315" y="0"/>
                        <a:pt x="25986" y="9670"/>
                        <a:pt x="25986" y="21600"/>
                      </a:cubicBezTo>
                      <a:cubicBezTo>
                        <a:pt x="25986" y="25810"/>
                        <a:pt x="24755" y="29928"/>
                        <a:pt x="22445" y="33448"/>
                      </a:cubicBezTo>
                      <a:lnTo>
                        <a:pt x="4386" y="21600"/>
                      </a:lnTo>
                      <a:lnTo>
                        <a:pt x="-1" y="44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47" name="Arc 72"/>
                <p:cNvSpPr>
                  <a:spLocks/>
                </p:cNvSpPr>
                <p:nvPr/>
              </p:nvSpPr>
              <p:spPr bwMode="auto">
                <a:xfrm>
                  <a:off x="1294" y="2011"/>
                  <a:ext cx="17" cy="13"/>
                </a:xfrm>
                <a:custGeom>
                  <a:avLst/>
                  <a:gdLst>
                    <a:gd name="T0" fmla="*/ 0 w 25776"/>
                    <a:gd name="T1" fmla="*/ 0 h 33873"/>
                    <a:gd name="T2" fmla="*/ 0 w 25776"/>
                    <a:gd name="T3" fmla="*/ 0 h 33873"/>
                    <a:gd name="T4" fmla="*/ 0 w 25776"/>
                    <a:gd name="T5" fmla="*/ 0 h 33873"/>
                    <a:gd name="T6" fmla="*/ 0 60000 65536"/>
                    <a:gd name="T7" fmla="*/ 0 60000 65536"/>
                    <a:gd name="T8" fmla="*/ 0 60000 65536"/>
                    <a:gd name="T9" fmla="*/ 0 w 25776"/>
                    <a:gd name="T10" fmla="*/ 0 h 33873"/>
                    <a:gd name="T11" fmla="*/ 25776 w 25776"/>
                    <a:gd name="T12" fmla="*/ 33873 h 3387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776" h="33873" fill="none" extrusionOk="0">
                      <a:moveTo>
                        <a:pt x="0" y="407"/>
                      </a:moveTo>
                      <a:cubicBezTo>
                        <a:pt x="1375" y="136"/>
                        <a:pt x="2774" y="-1"/>
                        <a:pt x="4176" y="0"/>
                      </a:cubicBezTo>
                      <a:cubicBezTo>
                        <a:pt x="16105" y="0"/>
                        <a:pt x="25776" y="9670"/>
                        <a:pt x="25776" y="21600"/>
                      </a:cubicBezTo>
                      <a:cubicBezTo>
                        <a:pt x="25776" y="25984"/>
                        <a:pt x="24441" y="30264"/>
                        <a:pt x="21950" y="33872"/>
                      </a:cubicBezTo>
                    </a:path>
                    <a:path w="25776" h="33873" stroke="0" extrusionOk="0">
                      <a:moveTo>
                        <a:pt x="0" y="407"/>
                      </a:moveTo>
                      <a:cubicBezTo>
                        <a:pt x="1375" y="136"/>
                        <a:pt x="2774" y="-1"/>
                        <a:pt x="4176" y="0"/>
                      </a:cubicBezTo>
                      <a:cubicBezTo>
                        <a:pt x="16105" y="0"/>
                        <a:pt x="25776" y="9670"/>
                        <a:pt x="25776" y="21600"/>
                      </a:cubicBezTo>
                      <a:cubicBezTo>
                        <a:pt x="25776" y="25984"/>
                        <a:pt x="24441" y="30264"/>
                        <a:pt x="21950" y="33872"/>
                      </a:cubicBezTo>
                      <a:lnTo>
                        <a:pt x="4176" y="21600"/>
                      </a:lnTo>
                      <a:lnTo>
                        <a:pt x="0" y="40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48" name="Arc 73"/>
                <p:cNvSpPr>
                  <a:spLocks/>
                </p:cNvSpPr>
                <p:nvPr/>
              </p:nvSpPr>
              <p:spPr bwMode="auto">
                <a:xfrm>
                  <a:off x="1300" y="2024"/>
                  <a:ext cx="17" cy="14"/>
                </a:xfrm>
                <a:custGeom>
                  <a:avLst/>
                  <a:gdLst>
                    <a:gd name="T0" fmla="*/ 0 w 21600"/>
                    <a:gd name="T1" fmla="*/ 0 h 30094"/>
                    <a:gd name="T2" fmla="*/ 0 w 21600"/>
                    <a:gd name="T3" fmla="*/ 0 h 30094"/>
                    <a:gd name="T4" fmla="*/ 0 w 21600"/>
                    <a:gd name="T5" fmla="*/ 0 h 3009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30094"/>
                    <a:gd name="T11" fmla="*/ 21600 w 21600"/>
                    <a:gd name="T12" fmla="*/ 30094 h 3009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30094" fill="none" extrusionOk="0">
                      <a:moveTo>
                        <a:pt x="13043" y="-1"/>
                      </a:moveTo>
                      <a:cubicBezTo>
                        <a:pt x="18433" y="4083"/>
                        <a:pt x="21600" y="10454"/>
                        <a:pt x="21600" y="17217"/>
                      </a:cubicBezTo>
                      <a:cubicBezTo>
                        <a:pt x="21600" y="21855"/>
                        <a:pt x="20107" y="26370"/>
                        <a:pt x="17341" y="30093"/>
                      </a:cubicBezTo>
                    </a:path>
                    <a:path w="21600" h="30094" stroke="0" extrusionOk="0">
                      <a:moveTo>
                        <a:pt x="13043" y="-1"/>
                      </a:moveTo>
                      <a:cubicBezTo>
                        <a:pt x="18433" y="4083"/>
                        <a:pt x="21600" y="10454"/>
                        <a:pt x="21600" y="17217"/>
                      </a:cubicBezTo>
                      <a:cubicBezTo>
                        <a:pt x="21600" y="21855"/>
                        <a:pt x="20107" y="26370"/>
                        <a:pt x="17341" y="30093"/>
                      </a:cubicBezTo>
                      <a:lnTo>
                        <a:pt x="0" y="17217"/>
                      </a:lnTo>
                      <a:lnTo>
                        <a:pt x="13043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49" name="Arc 74"/>
                <p:cNvSpPr>
                  <a:spLocks/>
                </p:cNvSpPr>
                <p:nvPr/>
              </p:nvSpPr>
              <p:spPr bwMode="auto">
                <a:xfrm>
                  <a:off x="1300" y="2025"/>
                  <a:ext cx="16" cy="13"/>
                </a:xfrm>
                <a:custGeom>
                  <a:avLst/>
                  <a:gdLst>
                    <a:gd name="T0" fmla="*/ 0 w 21600"/>
                    <a:gd name="T1" fmla="*/ 0 h 30713"/>
                    <a:gd name="T2" fmla="*/ 0 w 21600"/>
                    <a:gd name="T3" fmla="*/ 0 h 30713"/>
                    <a:gd name="T4" fmla="*/ 0 w 21600"/>
                    <a:gd name="T5" fmla="*/ 0 h 3071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30713"/>
                    <a:gd name="T11" fmla="*/ 21600 w 21600"/>
                    <a:gd name="T12" fmla="*/ 30713 h 3071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30713" fill="none" extrusionOk="0">
                      <a:moveTo>
                        <a:pt x="12687" y="0"/>
                      </a:moveTo>
                      <a:cubicBezTo>
                        <a:pt x="18286" y="4063"/>
                        <a:pt x="21600" y="10563"/>
                        <a:pt x="21600" y="17481"/>
                      </a:cubicBezTo>
                      <a:cubicBezTo>
                        <a:pt x="21600" y="22271"/>
                        <a:pt x="20007" y="26926"/>
                        <a:pt x="17072" y="30712"/>
                      </a:cubicBezTo>
                    </a:path>
                    <a:path w="21600" h="30713" stroke="0" extrusionOk="0">
                      <a:moveTo>
                        <a:pt x="12687" y="0"/>
                      </a:moveTo>
                      <a:cubicBezTo>
                        <a:pt x="18286" y="4063"/>
                        <a:pt x="21600" y="10563"/>
                        <a:pt x="21600" y="17481"/>
                      </a:cubicBezTo>
                      <a:cubicBezTo>
                        <a:pt x="21600" y="22271"/>
                        <a:pt x="20007" y="26926"/>
                        <a:pt x="17072" y="30712"/>
                      </a:cubicBezTo>
                      <a:lnTo>
                        <a:pt x="0" y="17481"/>
                      </a:lnTo>
                      <a:lnTo>
                        <a:pt x="1268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50" name="Arc 75"/>
                <p:cNvSpPr>
                  <a:spLocks/>
                </p:cNvSpPr>
                <p:nvPr/>
              </p:nvSpPr>
              <p:spPr bwMode="auto">
                <a:xfrm>
                  <a:off x="1294" y="2037"/>
                  <a:ext cx="20" cy="19"/>
                </a:xfrm>
                <a:custGeom>
                  <a:avLst/>
                  <a:gdLst>
                    <a:gd name="T0" fmla="*/ 0 w 28231"/>
                    <a:gd name="T1" fmla="*/ 0 h 27833"/>
                    <a:gd name="T2" fmla="*/ 0 w 28231"/>
                    <a:gd name="T3" fmla="*/ 0 h 27833"/>
                    <a:gd name="T4" fmla="*/ 0 w 28231"/>
                    <a:gd name="T5" fmla="*/ 0 h 27833"/>
                    <a:gd name="T6" fmla="*/ 0 60000 65536"/>
                    <a:gd name="T7" fmla="*/ 0 60000 65536"/>
                    <a:gd name="T8" fmla="*/ 0 60000 65536"/>
                    <a:gd name="T9" fmla="*/ 0 w 28231"/>
                    <a:gd name="T10" fmla="*/ 0 h 27833"/>
                    <a:gd name="T11" fmla="*/ 28231 w 28231"/>
                    <a:gd name="T12" fmla="*/ 27833 h 2783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231" h="27833" fill="none" extrusionOk="0">
                      <a:moveTo>
                        <a:pt x="27312" y="-1"/>
                      </a:moveTo>
                      <a:cubicBezTo>
                        <a:pt x="27921" y="2021"/>
                        <a:pt x="28231" y="4121"/>
                        <a:pt x="28231" y="6233"/>
                      </a:cubicBezTo>
                      <a:cubicBezTo>
                        <a:pt x="28231" y="18162"/>
                        <a:pt x="18560" y="27833"/>
                        <a:pt x="6631" y="27833"/>
                      </a:cubicBezTo>
                      <a:cubicBezTo>
                        <a:pt x="4379" y="27833"/>
                        <a:pt x="2142" y="27481"/>
                        <a:pt x="0" y="26789"/>
                      </a:cubicBezTo>
                    </a:path>
                    <a:path w="28231" h="27833" stroke="0" extrusionOk="0">
                      <a:moveTo>
                        <a:pt x="27312" y="-1"/>
                      </a:moveTo>
                      <a:cubicBezTo>
                        <a:pt x="27921" y="2021"/>
                        <a:pt x="28231" y="4121"/>
                        <a:pt x="28231" y="6233"/>
                      </a:cubicBezTo>
                      <a:cubicBezTo>
                        <a:pt x="28231" y="18162"/>
                        <a:pt x="18560" y="27833"/>
                        <a:pt x="6631" y="27833"/>
                      </a:cubicBezTo>
                      <a:cubicBezTo>
                        <a:pt x="4379" y="27833"/>
                        <a:pt x="2142" y="27481"/>
                        <a:pt x="0" y="26789"/>
                      </a:cubicBezTo>
                      <a:lnTo>
                        <a:pt x="6631" y="6233"/>
                      </a:lnTo>
                      <a:lnTo>
                        <a:pt x="27312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51" name="Arc 76"/>
                <p:cNvSpPr>
                  <a:spLocks/>
                </p:cNvSpPr>
                <p:nvPr/>
              </p:nvSpPr>
              <p:spPr bwMode="auto">
                <a:xfrm>
                  <a:off x="1295" y="2037"/>
                  <a:ext cx="19" cy="18"/>
                </a:xfrm>
                <a:custGeom>
                  <a:avLst/>
                  <a:gdLst>
                    <a:gd name="T0" fmla="*/ 0 w 28217"/>
                    <a:gd name="T1" fmla="*/ 0 h 27846"/>
                    <a:gd name="T2" fmla="*/ 0 w 28217"/>
                    <a:gd name="T3" fmla="*/ 0 h 27846"/>
                    <a:gd name="T4" fmla="*/ 0 w 28217"/>
                    <a:gd name="T5" fmla="*/ 0 h 27846"/>
                    <a:gd name="T6" fmla="*/ 0 60000 65536"/>
                    <a:gd name="T7" fmla="*/ 0 60000 65536"/>
                    <a:gd name="T8" fmla="*/ 0 60000 65536"/>
                    <a:gd name="T9" fmla="*/ 0 w 28217"/>
                    <a:gd name="T10" fmla="*/ 0 h 27846"/>
                    <a:gd name="T11" fmla="*/ 28217 w 28217"/>
                    <a:gd name="T12" fmla="*/ 27846 h 2784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217" h="27846" fill="none" extrusionOk="0">
                      <a:moveTo>
                        <a:pt x="27294" y="-1"/>
                      </a:moveTo>
                      <a:cubicBezTo>
                        <a:pt x="27906" y="2025"/>
                        <a:pt x="28217" y="4130"/>
                        <a:pt x="28217" y="6246"/>
                      </a:cubicBezTo>
                      <a:cubicBezTo>
                        <a:pt x="28217" y="18175"/>
                        <a:pt x="18546" y="27846"/>
                        <a:pt x="6617" y="27846"/>
                      </a:cubicBezTo>
                      <a:cubicBezTo>
                        <a:pt x="4370" y="27846"/>
                        <a:pt x="2138" y="27495"/>
                        <a:pt x="-1" y="26807"/>
                      </a:cubicBezTo>
                    </a:path>
                    <a:path w="28217" h="27846" stroke="0" extrusionOk="0">
                      <a:moveTo>
                        <a:pt x="27294" y="-1"/>
                      </a:moveTo>
                      <a:cubicBezTo>
                        <a:pt x="27906" y="2025"/>
                        <a:pt x="28217" y="4130"/>
                        <a:pt x="28217" y="6246"/>
                      </a:cubicBezTo>
                      <a:cubicBezTo>
                        <a:pt x="28217" y="18175"/>
                        <a:pt x="18546" y="27846"/>
                        <a:pt x="6617" y="27846"/>
                      </a:cubicBezTo>
                      <a:cubicBezTo>
                        <a:pt x="4370" y="27846"/>
                        <a:pt x="2138" y="27495"/>
                        <a:pt x="-1" y="26807"/>
                      </a:cubicBezTo>
                      <a:lnTo>
                        <a:pt x="6617" y="6246"/>
                      </a:lnTo>
                      <a:lnTo>
                        <a:pt x="27294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52" name="Arc 77"/>
                <p:cNvSpPr>
                  <a:spLocks/>
                </p:cNvSpPr>
                <p:nvPr/>
              </p:nvSpPr>
              <p:spPr bwMode="auto">
                <a:xfrm>
                  <a:off x="1223" y="2024"/>
                  <a:ext cx="10" cy="17"/>
                </a:xfrm>
                <a:custGeom>
                  <a:avLst/>
                  <a:gdLst>
                    <a:gd name="T0" fmla="*/ 0 w 21600"/>
                    <a:gd name="T1" fmla="*/ 0 h 41436"/>
                    <a:gd name="T2" fmla="*/ 0 w 21600"/>
                    <a:gd name="T3" fmla="*/ 0 h 41436"/>
                    <a:gd name="T4" fmla="*/ 0 w 21600"/>
                    <a:gd name="T5" fmla="*/ 0 h 41436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36"/>
                    <a:gd name="T11" fmla="*/ 21600 w 21600"/>
                    <a:gd name="T12" fmla="*/ 41436 h 414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36" fill="none" extrusionOk="0">
                      <a:moveTo>
                        <a:pt x="13091" y="41435"/>
                      </a:moveTo>
                      <a:cubicBezTo>
                        <a:pt x="5149" y="38031"/>
                        <a:pt x="0" y="30222"/>
                        <a:pt x="0" y="21582"/>
                      </a:cubicBezTo>
                      <a:cubicBezTo>
                        <a:pt x="-1" y="9996"/>
                        <a:pt x="9140" y="473"/>
                        <a:pt x="20717" y="0"/>
                      </a:cubicBezTo>
                    </a:path>
                    <a:path w="21600" h="41436" stroke="0" extrusionOk="0">
                      <a:moveTo>
                        <a:pt x="13091" y="41435"/>
                      </a:moveTo>
                      <a:cubicBezTo>
                        <a:pt x="5149" y="38031"/>
                        <a:pt x="0" y="30222"/>
                        <a:pt x="0" y="21582"/>
                      </a:cubicBezTo>
                      <a:cubicBezTo>
                        <a:pt x="-1" y="9996"/>
                        <a:pt x="9140" y="473"/>
                        <a:pt x="20717" y="0"/>
                      </a:cubicBezTo>
                      <a:lnTo>
                        <a:pt x="21600" y="21582"/>
                      </a:lnTo>
                      <a:lnTo>
                        <a:pt x="13091" y="4143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53" name="Arc 78"/>
                <p:cNvSpPr>
                  <a:spLocks/>
                </p:cNvSpPr>
                <p:nvPr/>
              </p:nvSpPr>
              <p:spPr bwMode="auto">
                <a:xfrm>
                  <a:off x="1224" y="2025"/>
                  <a:ext cx="9" cy="15"/>
                </a:xfrm>
                <a:custGeom>
                  <a:avLst/>
                  <a:gdLst>
                    <a:gd name="T0" fmla="*/ 0 w 21600"/>
                    <a:gd name="T1" fmla="*/ 0 h 41473"/>
                    <a:gd name="T2" fmla="*/ 0 w 21600"/>
                    <a:gd name="T3" fmla="*/ 0 h 41473"/>
                    <a:gd name="T4" fmla="*/ 0 w 21600"/>
                    <a:gd name="T5" fmla="*/ 0 h 4147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73"/>
                    <a:gd name="T11" fmla="*/ 21600 w 21600"/>
                    <a:gd name="T12" fmla="*/ 41473 h 4147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73" fill="none" extrusionOk="0">
                      <a:moveTo>
                        <a:pt x="13179" y="41473"/>
                      </a:moveTo>
                      <a:cubicBezTo>
                        <a:pt x="5190" y="38091"/>
                        <a:pt x="0" y="30257"/>
                        <a:pt x="0" y="21582"/>
                      </a:cubicBezTo>
                      <a:cubicBezTo>
                        <a:pt x="-1" y="9991"/>
                        <a:pt x="9147" y="467"/>
                        <a:pt x="20727" y="-1"/>
                      </a:cubicBezTo>
                    </a:path>
                    <a:path w="21600" h="41473" stroke="0" extrusionOk="0">
                      <a:moveTo>
                        <a:pt x="13179" y="41473"/>
                      </a:moveTo>
                      <a:cubicBezTo>
                        <a:pt x="5190" y="38091"/>
                        <a:pt x="0" y="30257"/>
                        <a:pt x="0" y="21582"/>
                      </a:cubicBezTo>
                      <a:cubicBezTo>
                        <a:pt x="-1" y="9991"/>
                        <a:pt x="9147" y="467"/>
                        <a:pt x="20727" y="-1"/>
                      </a:cubicBezTo>
                      <a:lnTo>
                        <a:pt x="21600" y="21582"/>
                      </a:lnTo>
                      <a:lnTo>
                        <a:pt x="13179" y="41473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54" name="Arc 79"/>
                <p:cNvSpPr>
                  <a:spLocks/>
                </p:cNvSpPr>
                <p:nvPr/>
              </p:nvSpPr>
              <p:spPr bwMode="auto">
                <a:xfrm>
                  <a:off x="1252" y="2048"/>
                  <a:ext cx="42" cy="12"/>
                </a:xfrm>
                <a:custGeom>
                  <a:avLst/>
                  <a:gdLst>
                    <a:gd name="T0" fmla="*/ 0 w 38844"/>
                    <a:gd name="T1" fmla="*/ 0 h 21600"/>
                    <a:gd name="T2" fmla="*/ 0 w 38844"/>
                    <a:gd name="T3" fmla="*/ 0 h 21600"/>
                    <a:gd name="T4" fmla="*/ 0 w 38844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844"/>
                    <a:gd name="T10" fmla="*/ 0 h 21600"/>
                    <a:gd name="T11" fmla="*/ 38844 w 38844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844" h="21600" fill="none" extrusionOk="0">
                      <a:moveTo>
                        <a:pt x="38843" y="12211"/>
                      </a:moveTo>
                      <a:cubicBezTo>
                        <a:pt x="34816" y="18087"/>
                        <a:pt x="28150" y="21599"/>
                        <a:pt x="21027" y="21600"/>
                      </a:cubicBezTo>
                      <a:cubicBezTo>
                        <a:pt x="11001" y="21600"/>
                        <a:pt x="2293" y="14701"/>
                        <a:pt x="-1" y="4941"/>
                      </a:cubicBezTo>
                    </a:path>
                    <a:path w="38844" h="21600" stroke="0" extrusionOk="0">
                      <a:moveTo>
                        <a:pt x="38843" y="12211"/>
                      </a:moveTo>
                      <a:cubicBezTo>
                        <a:pt x="34816" y="18087"/>
                        <a:pt x="28150" y="21599"/>
                        <a:pt x="21027" y="21600"/>
                      </a:cubicBezTo>
                      <a:cubicBezTo>
                        <a:pt x="11001" y="21600"/>
                        <a:pt x="2293" y="14701"/>
                        <a:pt x="-1" y="4941"/>
                      </a:cubicBezTo>
                      <a:lnTo>
                        <a:pt x="21027" y="0"/>
                      </a:lnTo>
                      <a:lnTo>
                        <a:pt x="38843" y="1221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55" name="Arc 80"/>
                <p:cNvSpPr>
                  <a:spLocks/>
                </p:cNvSpPr>
                <p:nvPr/>
              </p:nvSpPr>
              <p:spPr bwMode="auto">
                <a:xfrm>
                  <a:off x="1253" y="2048"/>
                  <a:ext cx="40" cy="11"/>
                </a:xfrm>
                <a:custGeom>
                  <a:avLst/>
                  <a:gdLst>
                    <a:gd name="T0" fmla="*/ 0 w 38540"/>
                    <a:gd name="T1" fmla="*/ 0 h 21600"/>
                    <a:gd name="T2" fmla="*/ 0 w 38540"/>
                    <a:gd name="T3" fmla="*/ 0 h 21600"/>
                    <a:gd name="T4" fmla="*/ 0 w 3854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540"/>
                    <a:gd name="T10" fmla="*/ 0 h 21600"/>
                    <a:gd name="T11" fmla="*/ 38540 w 3854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540" h="21600" fill="none" extrusionOk="0">
                      <a:moveTo>
                        <a:pt x="38539" y="12573"/>
                      </a:moveTo>
                      <a:cubicBezTo>
                        <a:pt x="34483" y="18239"/>
                        <a:pt x="27944" y="21599"/>
                        <a:pt x="20977" y="21600"/>
                      </a:cubicBezTo>
                      <a:cubicBezTo>
                        <a:pt x="11030" y="21600"/>
                        <a:pt x="2370" y="14808"/>
                        <a:pt x="-1" y="5149"/>
                      </a:cubicBezTo>
                    </a:path>
                    <a:path w="38540" h="21600" stroke="0" extrusionOk="0">
                      <a:moveTo>
                        <a:pt x="38539" y="12573"/>
                      </a:moveTo>
                      <a:cubicBezTo>
                        <a:pt x="34483" y="18239"/>
                        <a:pt x="27944" y="21599"/>
                        <a:pt x="20977" y="21600"/>
                      </a:cubicBezTo>
                      <a:cubicBezTo>
                        <a:pt x="11030" y="21600"/>
                        <a:pt x="2370" y="14808"/>
                        <a:pt x="-1" y="5149"/>
                      </a:cubicBezTo>
                      <a:lnTo>
                        <a:pt x="20977" y="0"/>
                      </a:lnTo>
                      <a:lnTo>
                        <a:pt x="38539" y="12573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</p:grpSp>
        </p:grpSp>
        <p:grpSp>
          <p:nvGrpSpPr>
            <p:cNvPr id="81040" name="Group 81"/>
            <p:cNvGrpSpPr>
              <a:grpSpLocks/>
            </p:cNvGrpSpPr>
            <p:nvPr/>
          </p:nvGrpSpPr>
          <p:grpSpPr bwMode="auto">
            <a:xfrm>
              <a:off x="1709" y="533"/>
              <a:ext cx="169" cy="168"/>
              <a:chOff x="961" y="2167"/>
              <a:chExt cx="169" cy="168"/>
            </a:xfrm>
          </p:grpSpPr>
          <p:sp>
            <p:nvSpPr>
              <p:cNvPr id="81118" name="Freeform 82"/>
              <p:cNvSpPr>
                <a:spLocks/>
              </p:cNvSpPr>
              <p:nvPr/>
            </p:nvSpPr>
            <p:spPr bwMode="auto">
              <a:xfrm>
                <a:off x="985" y="2269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19" name="Freeform 83"/>
              <p:cNvSpPr>
                <a:spLocks/>
              </p:cNvSpPr>
              <p:nvPr/>
            </p:nvSpPr>
            <p:spPr bwMode="auto">
              <a:xfrm>
                <a:off x="985" y="2269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20" name="Rectangle 84"/>
              <p:cNvSpPr>
                <a:spLocks noChangeArrowheads="1"/>
              </p:cNvSpPr>
              <p:nvPr/>
            </p:nvSpPr>
            <p:spPr bwMode="auto">
              <a:xfrm>
                <a:off x="985" y="2287"/>
                <a:ext cx="129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121" name="Rectangle 85"/>
              <p:cNvSpPr>
                <a:spLocks noChangeArrowheads="1"/>
              </p:cNvSpPr>
              <p:nvPr/>
            </p:nvSpPr>
            <p:spPr bwMode="auto">
              <a:xfrm>
                <a:off x="986" y="2288"/>
                <a:ext cx="127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122" name="Freeform 86"/>
              <p:cNvSpPr>
                <a:spLocks/>
              </p:cNvSpPr>
              <p:nvPr/>
            </p:nvSpPr>
            <p:spPr bwMode="auto">
              <a:xfrm>
                <a:off x="1114" y="2269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23" name="Freeform 87"/>
              <p:cNvSpPr>
                <a:spLocks/>
              </p:cNvSpPr>
              <p:nvPr/>
            </p:nvSpPr>
            <p:spPr bwMode="auto">
              <a:xfrm>
                <a:off x="1114" y="2269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24" name="Freeform 88"/>
              <p:cNvSpPr>
                <a:spLocks/>
              </p:cNvSpPr>
              <p:nvPr/>
            </p:nvSpPr>
            <p:spPr bwMode="auto">
              <a:xfrm>
                <a:off x="989" y="2269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25" name="Freeform 89"/>
              <p:cNvSpPr>
                <a:spLocks/>
              </p:cNvSpPr>
              <p:nvPr/>
            </p:nvSpPr>
            <p:spPr bwMode="auto">
              <a:xfrm>
                <a:off x="989" y="2269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26" name="Freeform 90"/>
              <p:cNvSpPr>
                <a:spLocks/>
              </p:cNvSpPr>
              <p:nvPr/>
            </p:nvSpPr>
            <p:spPr bwMode="auto">
              <a:xfrm>
                <a:off x="987" y="2167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27" name="Freeform 91"/>
              <p:cNvSpPr>
                <a:spLocks/>
              </p:cNvSpPr>
              <p:nvPr/>
            </p:nvSpPr>
            <p:spPr bwMode="auto">
              <a:xfrm>
                <a:off x="987" y="2167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28" name="Rectangle 92"/>
              <p:cNvSpPr>
                <a:spLocks noChangeArrowheads="1"/>
              </p:cNvSpPr>
              <p:nvPr/>
            </p:nvSpPr>
            <p:spPr bwMode="auto">
              <a:xfrm>
                <a:off x="988" y="2182"/>
                <a:ext cx="127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129" name="Rectangle 93"/>
              <p:cNvSpPr>
                <a:spLocks noChangeArrowheads="1"/>
              </p:cNvSpPr>
              <p:nvPr/>
            </p:nvSpPr>
            <p:spPr bwMode="auto">
              <a:xfrm>
                <a:off x="998" y="2194"/>
                <a:ext cx="105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130" name="Freeform 94"/>
              <p:cNvSpPr>
                <a:spLocks/>
              </p:cNvSpPr>
              <p:nvPr/>
            </p:nvSpPr>
            <p:spPr bwMode="auto">
              <a:xfrm>
                <a:off x="1114" y="2167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31" name="Freeform 95"/>
              <p:cNvSpPr>
                <a:spLocks/>
              </p:cNvSpPr>
              <p:nvPr/>
            </p:nvSpPr>
            <p:spPr bwMode="auto">
              <a:xfrm>
                <a:off x="1114" y="2167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32" name="Freeform 96"/>
              <p:cNvSpPr>
                <a:spLocks/>
              </p:cNvSpPr>
              <p:nvPr/>
            </p:nvSpPr>
            <p:spPr bwMode="auto">
              <a:xfrm>
                <a:off x="961" y="2305"/>
                <a:ext cx="159" cy="24"/>
              </a:xfrm>
              <a:custGeom>
                <a:avLst/>
                <a:gdLst>
                  <a:gd name="T0" fmla="*/ 0 w 637"/>
                  <a:gd name="T1" fmla="*/ 0 h 97"/>
                  <a:gd name="T2" fmla="*/ 0 w 637"/>
                  <a:gd name="T3" fmla="*/ 0 h 97"/>
                  <a:gd name="T4" fmla="*/ 0 w 637"/>
                  <a:gd name="T5" fmla="*/ 0 h 97"/>
                  <a:gd name="T6" fmla="*/ 0 w 637"/>
                  <a:gd name="T7" fmla="*/ 0 h 97"/>
                  <a:gd name="T8" fmla="*/ 0 w 637"/>
                  <a:gd name="T9" fmla="*/ 0 h 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7"/>
                  <a:gd name="T17" fmla="*/ 637 w 637"/>
                  <a:gd name="T18" fmla="*/ 97 h 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7">
                    <a:moveTo>
                      <a:pt x="0" y="97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33" name="Freeform 97"/>
              <p:cNvSpPr>
                <a:spLocks/>
              </p:cNvSpPr>
              <p:nvPr/>
            </p:nvSpPr>
            <p:spPr bwMode="auto">
              <a:xfrm>
                <a:off x="961" y="2305"/>
                <a:ext cx="159" cy="24"/>
              </a:xfrm>
              <a:custGeom>
                <a:avLst/>
                <a:gdLst>
                  <a:gd name="T0" fmla="*/ 0 w 637"/>
                  <a:gd name="T1" fmla="*/ 0 h 97"/>
                  <a:gd name="T2" fmla="*/ 0 w 637"/>
                  <a:gd name="T3" fmla="*/ 0 h 97"/>
                  <a:gd name="T4" fmla="*/ 0 w 637"/>
                  <a:gd name="T5" fmla="*/ 0 h 97"/>
                  <a:gd name="T6" fmla="*/ 0 w 637"/>
                  <a:gd name="T7" fmla="*/ 0 h 97"/>
                  <a:gd name="T8" fmla="*/ 0 w 637"/>
                  <a:gd name="T9" fmla="*/ 0 h 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7"/>
                  <a:gd name="T17" fmla="*/ 637 w 637"/>
                  <a:gd name="T18" fmla="*/ 97 h 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7">
                    <a:moveTo>
                      <a:pt x="0" y="97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34" name="Freeform 98"/>
              <p:cNvSpPr>
                <a:spLocks/>
              </p:cNvSpPr>
              <p:nvPr/>
            </p:nvSpPr>
            <p:spPr bwMode="auto">
              <a:xfrm>
                <a:off x="1100" y="2305"/>
                <a:ext cx="20" cy="30"/>
              </a:xfrm>
              <a:custGeom>
                <a:avLst/>
                <a:gdLst>
                  <a:gd name="T0" fmla="*/ 0 w 80"/>
                  <a:gd name="T1" fmla="*/ 0 h 121"/>
                  <a:gd name="T2" fmla="*/ 0 w 80"/>
                  <a:gd name="T3" fmla="*/ 0 h 121"/>
                  <a:gd name="T4" fmla="*/ 0 w 80"/>
                  <a:gd name="T5" fmla="*/ 0 h 121"/>
                  <a:gd name="T6" fmla="*/ 0 w 80"/>
                  <a:gd name="T7" fmla="*/ 0 h 121"/>
                  <a:gd name="T8" fmla="*/ 0 w 80"/>
                  <a:gd name="T9" fmla="*/ 0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1"/>
                  <a:gd name="T17" fmla="*/ 80 w 80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1">
                    <a:moveTo>
                      <a:pt x="0" y="121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5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35" name="Freeform 99"/>
              <p:cNvSpPr>
                <a:spLocks/>
              </p:cNvSpPr>
              <p:nvPr/>
            </p:nvSpPr>
            <p:spPr bwMode="auto">
              <a:xfrm>
                <a:off x="1100" y="2305"/>
                <a:ext cx="20" cy="30"/>
              </a:xfrm>
              <a:custGeom>
                <a:avLst/>
                <a:gdLst>
                  <a:gd name="T0" fmla="*/ 0 w 80"/>
                  <a:gd name="T1" fmla="*/ 0 h 121"/>
                  <a:gd name="T2" fmla="*/ 0 w 80"/>
                  <a:gd name="T3" fmla="*/ 0 h 121"/>
                  <a:gd name="T4" fmla="*/ 0 w 80"/>
                  <a:gd name="T5" fmla="*/ 0 h 121"/>
                  <a:gd name="T6" fmla="*/ 0 w 80"/>
                  <a:gd name="T7" fmla="*/ 0 h 121"/>
                  <a:gd name="T8" fmla="*/ 0 w 80"/>
                  <a:gd name="T9" fmla="*/ 0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1"/>
                  <a:gd name="T17" fmla="*/ 80 w 80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1">
                    <a:moveTo>
                      <a:pt x="0" y="121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5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136" name="Rectangle 100"/>
              <p:cNvSpPr>
                <a:spLocks noChangeArrowheads="1"/>
              </p:cNvSpPr>
              <p:nvPr/>
            </p:nvSpPr>
            <p:spPr bwMode="auto">
              <a:xfrm>
                <a:off x="961" y="23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137" name="Rectangle 101"/>
              <p:cNvSpPr>
                <a:spLocks noChangeArrowheads="1"/>
              </p:cNvSpPr>
              <p:nvPr/>
            </p:nvSpPr>
            <p:spPr bwMode="auto">
              <a:xfrm>
                <a:off x="962" y="23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</p:grpSp>
        <p:grpSp>
          <p:nvGrpSpPr>
            <p:cNvPr id="81041" name="Group 102"/>
            <p:cNvGrpSpPr>
              <a:grpSpLocks/>
            </p:cNvGrpSpPr>
            <p:nvPr/>
          </p:nvGrpSpPr>
          <p:grpSpPr bwMode="auto">
            <a:xfrm>
              <a:off x="1753" y="571"/>
              <a:ext cx="93" cy="56"/>
              <a:chOff x="1005" y="2205"/>
              <a:chExt cx="93" cy="56"/>
            </a:xfrm>
          </p:grpSpPr>
          <p:grpSp>
            <p:nvGrpSpPr>
              <p:cNvPr id="81091" name="Group 103"/>
              <p:cNvGrpSpPr>
                <a:grpSpLocks/>
              </p:cNvGrpSpPr>
              <p:nvPr/>
            </p:nvGrpSpPr>
            <p:grpSpPr bwMode="auto">
              <a:xfrm>
                <a:off x="1005" y="2205"/>
                <a:ext cx="93" cy="56"/>
                <a:chOff x="1005" y="2205"/>
                <a:chExt cx="93" cy="56"/>
              </a:xfrm>
            </p:grpSpPr>
            <p:sp>
              <p:nvSpPr>
                <p:cNvPr id="81109" name="Oval 104"/>
                <p:cNvSpPr>
                  <a:spLocks noChangeArrowheads="1"/>
                </p:cNvSpPr>
                <p:nvPr/>
              </p:nvSpPr>
              <p:spPr bwMode="auto">
                <a:xfrm>
                  <a:off x="1037" y="2205"/>
                  <a:ext cx="4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10" name="Oval 105"/>
                <p:cNvSpPr>
                  <a:spLocks noChangeArrowheads="1"/>
                </p:cNvSpPr>
                <p:nvPr/>
              </p:nvSpPr>
              <p:spPr bwMode="auto">
                <a:xfrm>
                  <a:off x="1015" y="2211"/>
                  <a:ext cx="3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11" name="Oval 106"/>
                <p:cNvSpPr>
                  <a:spLocks noChangeArrowheads="1"/>
                </p:cNvSpPr>
                <p:nvPr/>
              </p:nvSpPr>
              <p:spPr bwMode="auto">
                <a:xfrm>
                  <a:off x="1005" y="2225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12" name="Oval 107"/>
                <p:cNvSpPr>
                  <a:spLocks noChangeArrowheads="1"/>
                </p:cNvSpPr>
                <p:nvPr/>
              </p:nvSpPr>
              <p:spPr bwMode="auto">
                <a:xfrm>
                  <a:off x="1011" y="2233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13" name="Oval 108"/>
                <p:cNvSpPr>
                  <a:spLocks noChangeArrowheads="1"/>
                </p:cNvSpPr>
                <p:nvPr/>
              </p:nvSpPr>
              <p:spPr bwMode="auto">
                <a:xfrm>
                  <a:off x="1033" y="2237"/>
                  <a:ext cx="49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14" name="Oval 109"/>
                <p:cNvSpPr>
                  <a:spLocks noChangeArrowheads="1"/>
                </p:cNvSpPr>
                <p:nvPr/>
              </p:nvSpPr>
              <p:spPr bwMode="auto">
                <a:xfrm>
                  <a:off x="1064" y="2211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15" name="Oval 110"/>
                <p:cNvSpPr>
                  <a:spLocks noChangeArrowheads="1"/>
                </p:cNvSpPr>
                <p:nvPr/>
              </p:nvSpPr>
              <p:spPr bwMode="auto">
                <a:xfrm>
                  <a:off x="1068" y="2223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16" name="Oval 111"/>
                <p:cNvSpPr>
                  <a:spLocks noChangeArrowheads="1"/>
                </p:cNvSpPr>
                <p:nvPr/>
              </p:nvSpPr>
              <p:spPr bwMode="auto">
                <a:xfrm>
                  <a:off x="1066" y="2227"/>
                  <a:ext cx="3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17" name="Oval 112"/>
                <p:cNvSpPr>
                  <a:spLocks noChangeArrowheads="1"/>
                </p:cNvSpPr>
                <p:nvPr/>
              </p:nvSpPr>
              <p:spPr bwMode="auto">
                <a:xfrm>
                  <a:off x="1021" y="2219"/>
                  <a:ext cx="6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</p:grpSp>
          <p:grpSp>
            <p:nvGrpSpPr>
              <p:cNvPr id="81092" name="Group 113"/>
              <p:cNvGrpSpPr>
                <a:grpSpLocks/>
              </p:cNvGrpSpPr>
              <p:nvPr/>
            </p:nvGrpSpPr>
            <p:grpSpPr bwMode="auto">
              <a:xfrm>
                <a:off x="1005" y="2205"/>
                <a:ext cx="93" cy="56"/>
                <a:chOff x="1005" y="2205"/>
                <a:chExt cx="93" cy="56"/>
              </a:xfrm>
            </p:grpSpPr>
            <p:sp>
              <p:nvSpPr>
                <p:cNvPr id="81093" name="Arc 114"/>
                <p:cNvSpPr>
                  <a:spLocks/>
                </p:cNvSpPr>
                <p:nvPr/>
              </p:nvSpPr>
              <p:spPr bwMode="auto">
                <a:xfrm>
                  <a:off x="1039" y="2205"/>
                  <a:ext cx="38" cy="12"/>
                </a:xfrm>
                <a:custGeom>
                  <a:avLst/>
                  <a:gdLst>
                    <a:gd name="T0" fmla="*/ 0 w 40079"/>
                    <a:gd name="T1" fmla="*/ 0 h 21600"/>
                    <a:gd name="T2" fmla="*/ 0 w 40079"/>
                    <a:gd name="T3" fmla="*/ 0 h 21600"/>
                    <a:gd name="T4" fmla="*/ 0 w 400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079"/>
                    <a:gd name="T10" fmla="*/ 0 h 21600"/>
                    <a:gd name="T11" fmla="*/ 40079 w 400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079" h="21600" fill="none" extrusionOk="0">
                      <a:moveTo>
                        <a:pt x="0" y="14358"/>
                      </a:moveTo>
                      <a:cubicBezTo>
                        <a:pt x="3063" y="5749"/>
                        <a:pt x="11212" y="-1"/>
                        <a:pt x="20350" y="0"/>
                      </a:cubicBezTo>
                      <a:cubicBezTo>
                        <a:pt x="28878" y="0"/>
                        <a:pt x="36608" y="5017"/>
                        <a:pt x="40079" y="12807"/>
                      </a:cubicBezTo>
                    </a:path>
                    <a:path w="40079" h="21600" stroke="0" extrusionOk="0">
                      <a:moveTo>
                        <a:pt x="0" y="14358"/>
                      </a:moveTo>
                      <a:cubicBezTo>
                        <a:pt x="3063" y="5749"/>
                        <a:pt x="11212" y="-1"/>
                        <a:pt x="20350" y="0"/>
                      </a:cubicBezTo>
                      <a:cubicBezTo>
                        <a:pt x="28878" y="0"/>
                        <a:pt x="36608" y="5017"/>
                        <a:pt x="40079" y="12807"/>
                      </a:cubicBezTo>
                      <a:lnTo>
                        <a:pt x="20350" y="21600"/>
                      </a:lnTo>
                      <a:lnTo>
                        <a:pt x="0" y="1435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94" name="Arc 115"/>
                <p:cNvSpPr>
                  <a:spLocks/>
                </p:cNvSpPr>
                <p:nvPr/>
              </p:nvSpPr>
              <p:spPr bwMode="auto">
                <a:xfrm>
                  <a:off x="1040" y="2206"/>
                  <a:ext cx="36" cy="11"/>
                </a:xfrm>
                <a:custGeom>
                  <a:avLst/>
                  <a:gdLst>
                    <a:gd name="T0" fmla="*/ 0 w 39867"/>
                    <a:gd name="T1" fmla="*/ 0 h 21600"/>
                    <a:gd name="T2" fmla="*/ 0 w 39867"/>
                    <a:gd name="T3" fmla="*/ 0 h 21600"/>
                    <a:gd name="T4" fmla="*/ 0 w 3986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867"/>
                    <a:gd name="T10" fmla="*/ 0 h 21600"/>
                    <a:gd name="T11" fmla="*/ 39867 w 3986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867" h="21600" fill="none" extrusionOk="0">
                      <a:moveTo>
                        <a:pt x="-1" y="14116"/>
                      </a:moveTo>
                      <a:cubicBezTo>
                        <a:pt x="3132" y="5633"/>
                        <a:pt x="11218" y="-1"/>
                        <a:pt x="20262" y="0"/>
                      </a:cubicBezTo>
                      <a:cubicBezTo>
                        <a:pt x="28681" y="0"/>
                        <a:pt x="36333" y="4892"/>
                        <a:pt x="39867" y="12533"/>
                      </a:cubicBezTo>
                    </a:path>
                    <a:path w="39867" h="21600" stroke="0" extrusionOk="0">
                      <a:moveTo>
                        <a:pt x="-1" y="14116"/>
                      </a:moveTo>
                      <a:cubicBezTo>
                        <a:pt x="3132" y="5633"/>
                        <a:pt x="11218" y="-1"/>
                        <a:pt x="20262" y="0"/>
                      </a:cubicBezTo>
                      <a:cubicBezTo>
                        <a:pt x="28681" y="0"/>
                        <a:pt x="36333" y="4892"/>
                        <a:pt x="39867" y="12533"/>
                      </a:cubicBezTo>
                      <a:lnTo>
                        <a:pt x="20262" y="21600"/>
                      </a:lnTo>
                      <a:lnTo>
                        <a:pt x="-1" y="1411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95" name="Arc 116"/>
                <p:cNvSpPr>
                  <a:spLocks/>
                </p:cNvSpPr>
                <p:nvPr/>
              </p:nvSpPr>
              <p:spPr bwMode="auto">
                <a:xfrm>
                  <a:off x="1015" y="2211"/>
                  <a:ext cx="23" cy="14"/>
                </a:xfrm>
                <a:custGeom>
                  <a:avLst/>
                  <a:gdLst>
                    <a:gd name="T0" fmla="*/ 0 w 31958"/>
                    <a:gd name="T1" fmla="*/ 0 h 25972"/>
                    <a:gd name="T2" fmla="*/ 0 w 31958"/>
                    <a:gd name="T3" fmla="*/ 0 h 25972"/>
                    <a:gd name="T4" fmla="*/ 0 w 31958"/>
                    <a:gd name="T5" fmla="*/ 0 h 25972"/>
                    <a:gd name="T6" fmla="*/ 0 60000 65536"/>
                    <a:gd name="T7" fmla="*/ 0 60000 65536"/>
                    <a:gd name="T8" fmla="*/ 0 60000 65536"/>
                    <a:gd name="T9" fmla="*/ 0 w 31958"/>
                    <a:gd name="T10" fmla="*/ 0 h 25972"/>
                    <a:gd name="T11" fmla="*/ 31958 w 31958"/>
                    <a:gd name="T12" fmla="*/ 25972 h 2597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958" h="25972" fill="none" extrusionOk="0">
                      <a:moveTo>
                        <a:pt x="447" y="25971"/>
                      </a:moveTo>
                      <a:cubicBezTo>
                        <a:pt x="149" y="24533"/>
                        <a:pt x="0" y="2306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219" y="-1"/>
                        <a:pt x="28781" y="909"/>
                        <a:pt x="31958" y="2645"/>
                      </a:cubicBezTo>
                    </a:path>
                    <a:path w="31958" h="25972" stroke="0" extrusionOk="0">
                      <a:moveTo>
                        <a:pt x="447" y="25971"/>
                      </a:moveTo>
                      <a:cubicBezTo>
                        <a:pt x="149" y="24533"/>
                        <a:pt x="0" y="2306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219" y="-1"/>
                        <a:pt x="28781" y="909"/>
                        <a:pt x="31958" y="2645"/>
                      </a:cubicBezTo>
                      <a:lnTo>
                        <a:pt x="21600" y="21600"/>
                      </a:lnTo>
                      <a:lnTo>
                        <a:pt x="447" y="2597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96" name="Arc 117"/>
                <p:cNvSpPr>
                  <a:spLocks/>
                </p:cNvSpPr>
                <p:nvPr/>
              </p:nvSpPr>
              <p:spPr bwMode="auto">
                <a:xfrm>
                  <a:off x="1016" y="2212"/>
                  <a:ext cx="21" cy="13"/>
                </a:xfrm>
                <a:custGeom>
                  <a:avLst/>
                  <a:gdLst>
                    <a:gd name="T0" fmla="*/ 0 w 31797"/>
                    <a:gd name="T1" fmla="*/ 0 h 26058"/>
                    <a:gd name="T2" fmla="*/ 0 w 31797"/>
                    <a:gd name="T3" fmla="*/ 0 h 26058"/>
                    <a:gd name="T4" fmla="*/ 0 w 31797"/>
                    <a:gd name="T5" fmla="*/ 0 h 26058"/>
                    <a:gd name="T6" fmla="*/ 0 60000 65536"/>
                    <a:gd name="T7" fmla="*/ 0 60000 65536"/>
                    <a:gd name="T8" fmla="*/ 0 60000 65536"/>
                    <a:gd name="T9" fmla="*/ 0 w 31797"/>
                    <a:gd name="T10" fmla="*/ 0 h 26058"/>
                    <a:gd name="T11" fmla="*/ 31797 w 31797"/>
                    <a:gd name="T12" fmla="*/ 26058 h 2605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797" h="26058" fill="none" extrusionOk="0">
                      <a:moveTo>
                        <a:pt x="465" y="26057"/>
                      </a:moveTo>
                      <a:cubicBezTo>
                        <a:pt x="155" y="24592"/>
                        <a:pt x="0" y="2309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157" y="-1"/>
                        <a:pt x="28660" y="878"/>
                        <a:pt x="31796" y="2558"/>
                      </a:cubicBezTo>
                    </a:path>
                    <a:path w="31797" h="26058" stroke="0" extrusionOk="0">
                      <a:moveTo>
                        <a:pt x="465" y="26057"/>
                      </a:moveTo>
                      <a:cubicBezTo>
                        <a:pt x="155" y="24592"/>
                        <a:pt x="0" y="2309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157" y="-1"/>
                        <a:pt x="28660" y="878"/>
                        <a:pt x="31796" y="2558"/>
                      </a:cubicBezTo>
                      <a:lnTo>
                        <a:pt x="21600" y="21600"/>
                      </a:lnTo>
                      <a:lnTo>
                        <a:pt x="465" y="2605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97" name="Arc 118"/>
                <p:cNvSpPr>
                  <a:spLocks/>
                </p:cNvSpPr>
                <p:nvPr/>
              </p:nvSpPr>
              <p:spPr bwMode="auto">
                <a:xfrm>
                  <a:off x="1011" y="2242"/>
                  <a:ext cx="24" cy="11"/>
                </a:xfrm>
                <a:custGeom>
                  <a:avLst/>
                  <a:gdLst>
                    <a:gd name="T0" fmla="*/ 0 w 32394"/>
                    <a:gd name="T1" fmla="*/ 0 h 22980"/>
                    <a:gd name="T2" fmla="*/ 0 w 32394"/>
                    <a:gd name="T3" fmla="*/ 0 h 22980"/>
                    <a:gd name="T4" fmla="*/ 0 w 32394"/>
                    <a:gd name="T5" fmla="*/ 0 h 22980"/>
                    <a:gd name="T6" fmla="*/ 0 60000 65536"/>
                    <a:gd name="T7" fmla="*/ 0 60000 65536"/>
                    <a:gd name="T8" fmla="*/ 0 60000 65536"/>
                    <a:gd name="T9" fmla="*/ 0 w 32394"/>
                    <a:gd name="T10" fmla="*/ 0 h 22980"/>
                    <a:gd name="T11" fmla="*/ 32394 w 32394"/>
                    <a:gd name="T12" fmla="*/ 22980 h 2298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394" h="22980" fill="none" extrusionOk="0">
                      <a:moveTo>
                        <a:pt x="32393" y="20089"/>
                      </a:moveTo>
                      <a:cubicBezTo>
                        <a:pt x="29111" y="21983"/>
                        <a:pt x="25389" y="22979"/>
                        <a:pt x="21600" y="22980"/>
                      </a:cubicBezTo>
                      <a:cubicBezTo>
                        <a:pt x="9670" y="22980"/>
                        <a:pt x="0" y="13309"/>
                        <a:pt x="0" y="1380"/>
                      </a:cubicBezTo>
                      <a:cubicBezTo>
                        <a:pt x="-1" y="919"/>
                        <a:pt x="14" y="459"/>
                        <a:pt x="44" y="0"/>
                      </a:cubicBezTo>
                    </a:path>
                    <a:path w="32394" h="22980" stroke="0" extrusionOk="0">
                      <a:moveTo>
                        <a:pt x="32393" y="20089"/>
                      </a:moveTo>
                      <a:cubicBezTo>
                        <a:pt x="29111" y="21983"/>
                        <a:pt x="25389" y="22979"/>
                        <a:pt x="21600" y="22980"/>
                      </a:cubicBezTo>
                      <a:cubicBezTo>
                        <a:pt x="9670" y="22980"/>
                        <a:pt x="0" y="13309"/>
                        <a:pt x="0" y="1380"/>
                      </a:cubicBezTo>
                      <a:cubicBezTo>
                        <a:pt x="-1" y="919"/>
                        <a:pt x="14" y="459"/>
                        <a:pt x="44" y="0"/>
                      </a:cubicBezTo>
                      <a:lnTo>
                        <a:pt x="21600" y="1380"/>
                      </a:lnTo>
                      <a:lnTo>
                        <a:pt x="32393" y="2008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98" name="Arc 119"/>
                <p:cNvSpPr>
                  <a:spLocks/>
                </p:cNvSpPr>
                <p:nvPr/>
              </p:nvSpPr>
              <p:spPr bwMode="auto">
                <a:xfrm>
                  <a:off x="1012" y="2242"/>
                  <a:ext cx="22" cy="10"/>
                </a:xfrm>
                <a:custGeom>
                  <a:avLst/>
                  <a:gdLst>
                    <a:gd name="T0" fmla="*/ 0 w 32065"/>
                    <a:gd name="T1" fmla="*/ 0 h 23037"/>
                    <a:gd name="T2" fmla="*/ 0 w 32065"/>
                    <a:gd name="T3" fmla="*/ 0 h 23037"/>
                    <a:gd name="T4" fmla="*/ 0 w 32065"/>
                    <a:gd name="T5" fmla="*/ 0 h 23037"/>
                    <a:gd name="T6" fmla="*/ 0 60000 65536"/>
                    <a:gd name="T7" fmla="*/ 0 60000 65536"/>
                    <a:gd name="T8" fmla="*/ 0 60000 65536"/>
                    <a:gd name="T9" fmla="*/ 0 w 32065"/>
                    <a:gd name="T10" fmla="*/ 0 h 23037"/>
                    <a:gd name="T11" fmla="*/ 32065 w 32065"/>
                    <a:gd name="T12" fmla="*/ 23037 h 2303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065" h="23037" fill="none" extrusionOk="0">
                      <a:moveTo>
                        <a:pt x="32065" y="20332"/>
                      </a:moveTo>
                      <a:cubicBezTo>
                        <a:pt x="28862" y="22106"/>
                        <a:pt x="25261" y="23036"/>
                        <a:pt x="21600" y="23037"/>
                      </a:cubicBezTo>
                      <a:cubicBezTo>
                        <a:pt x="9670" y="23037"/>
                        <a:pt x="0" y="13366"/>
                        <a:pt x="0" y="1437"/>
                      </a:cubicBezTo>
                      <a:cubicBezTo>
                        <a:pt x="-1" y="957"/>
                        <a:pt x="15" y="478"/>
                        <a:pt x="47" y="-1"/>
                      </a:cubicBezTo>
                    </a:path>
                    <a:path w="32065" h="23037" stroke="0" extrusionOk="0">
                      <a:moveTo>
                        <a:pt x="32065" y="20332"/>
                      </a:moveTo>
                      <a:cubicBezTo>
                        <a:pt x="28862" y="22106"/>
                        <a:pt x="25261" y="23036"/>
                        <a:pt x="21600" y="23037"/>
                      </a:cubicBezTo>
                      <a:cubicBezTo>
                        <a:pt x="9670" y="23037"/>
                        <a:pt x="0" y="13366"/>
                        <a:pt x="0" y="1437"/>
                      </a:cubicBezTo>
                      <a:cubicBezTo>
                        <a:pt x="-1" y="957"/>
                        <a:pt x="15" y="478"/>
                        <a:pt x="47" y="-1"/>
                      </a:cubicBezTo>
                      <a:lnTo>
                        <a:pt x="21600" y="1437"/>
                      </a:lnTo>
                      <a:lnTo>
                        <a:pt x="32065" y="20332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99" name="Arc 120"/>
                <p:cNvSpPr>
                  <a:spLocks/>
                </p:cNvSpPr>
                <p:nvPr/>
              </p:nvSpPr>
              <p:spPr bwMode="auto">
                <a:xfrm>
                  <a:off x="1076" y="2211"/>
                  <a:ext cx="18" cy="13"/>
                </a:xfrm>
                <a:custGeom>
                  <a:avLst/>
                  <a:gdLst>
                    <a:gd name="T0" fmla="*/ 0 w 25836"/>
                    <a:gd name="T1" fmla="*/ 0 h 32090"/>
                    <a:gd name="T2" fmla="*/ 0 w 25836"/>
                    <a:gd name="T3" fmla="*/ 0 h 32090"/>
                    <a:gd name="T4" fmla="*/ 0 w 25836"/>
                    <a:gd name="T5" fmla="*/ 0 h 32090"/>
                    <a:gd name="T6" fmla="*/ 0 60000 65536"/>
                    <a:gd name="T7" fmla="*/ 0 60000 65536"/>
                    <a:gd name="T8" fmla="*/ 0 60000 65536"/>
                    <a:gd name="T9" fmla="*/ 0 w 25836"/>
                    <a:gd name="T10" fmla="*/ 0 h 32090"/>
                    <a:gd name="T11" fmla="*/ 25836 w 25836"/>
                    <a:gd name="T12" fmla="*/ 32090 h 3209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836" h="32090" fill="none" extrusionOk="0">
                      <a:moveTo>
                        <a:pt x="0" y="419"/>
                      </a:moveTo>
                      <a:cubicBezTo>
                        <a:pt x="1394" y="140"/>
                        <a:pt x="2813" y="-1"/>
                        <a:pt x="4236" y="0"/>
                      </a:cubicBezTo>
                      <a:cubicBezTo>
                        <a:pt x="16165" y="0"/>
                        <a:pt x="25836" y="9670"/>
                        <a:pt x="25836" y="21600"/>
                      </a:cubicBezTo>
                      <a:cubicBezTo>
                        <a:pt x="25836" y="25270"/>
                        <a:pt x="24900" y="28881"/>
                        <a:pt x="23117" y="32089"/>
                      </a:cubicBezTo>
                    </a:path>
                    <a:path w="25836" h="32090" stroke="0" extrusionOk="0">
                      <a:moveTo>
                        <a:pt x="0" y="419"/>
                      </a:moveTo>
                      <a:cubicBezTo>
                        <a:pt x="1394" y="140"/>
                        <a:pt x="2813" y="-1"/>
                        <a:pt x="4236" y="0"/>
                      </a:cubicBezTo>
                      <a:cubicBezTo>
                        <a:pt x="16165" y="0"/>
                        <a:pt x="25836" y="9670"/>
                        <a:pt x="25836" y="21600"/>
                      </a:cubicBezTo>
                      <a:cubicBezTo>
                        <a:pt x="25836" y="25270"/>
                        <a:pt x="24900" y="28881"/>
                        <a:pt x="23117" y="32089"/>
                      </a:cubicBezTo>
                      <a:lnTo>
                        <a:pt x="4236" y="21600"/>
                      </a:lnTo>
                      <a:lnTo>
                        <a:pt x="0" y="41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00" name="Arc 121"/>
                <p:cNvSpPr>
                  <a:spLocks/>
                </p:cNvSpPr>
                <p:nvPr/>
              </p:nvSpPr>
              <p:spPr bwMode="auto">
                <a:xfrm>
                  <a:off x="1076" y="2212"/>
                  <a:ext cx="17" cy="12"/>
                </a:xfrm>
                <a:custGeom>
                  <a:avLst/>
                  <a:gdLst>
                    <a:gd name="T0" fmla="*/ 0 w 25642"/>
                    <a:gd name="T1" fmla="*/ 0 h 32484"/>
                    <a:gd name="T2" fmla="*/ 0 w 25642"/>
                    <a:gd name="T3" fmla="*/ 0 h 32484"/>
                    <a:gd name="T4" fmla="*/ 0 w 25642"/>
                    <a:gd name="T5" fmla="*/ 0 h 32484"/>
                    <a:gd name="T6" fmla="*/ 0 60000 65536"/>
                    <a:gd name="T7" fmla="*/ 0 60000 65536"/>
                    <a:gd name="T8" fmla="*/ 0 60000 65536"/>
                    <a:gd name="T9" fmla="*/ 0 w 25642"/>
                    <a:gd name="T10" fmla="*/ 0 h 32484"/>
                    <a:gd name="T11" fmla="*/ 25642 w 25642"/>
                    <a:gd name="T12" fmla="*/ 32484 h 3248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642" h="32484" fill="none" extrusionOk="0">
                      <a:moveTo>
                        <a:pt x="0" y="381"/>
                      </a:moveTo>
                      <a:cubicBezTo>
                        <a:pt x="1332" y="127"/>
                        <a:pt x="2685" y="-1"/>
                        <a:pt x="4042" y="0"/>
                      </a:cubicBezTo>
                      <a:cubicBezTo>
                        <a:pt x="15971" y="0"/>
                        <a:pt x="25642" y="9670"/>
                        <a:pt x="25642" y="21600"/>
                      </a:cubicBezTo>
                      <a:cubicBezTo>
                        <a:pt x="25642" y="25424"/>
                        <a:pt x="24626" y="29180"/>
                        <a:pt x="22699" y="32483"/>
                      </a:cubicBezTo>
                    </a:path>
                    <a:path w="25642" h="32484" stroke="0" extrusionOk="0">
                      <a:moveTo>
                        <a:pt x="0" y="381"/>
                      </a:moveTo>
                      <a:cubicBezTo>
                        <a:pt x="1332" y="127"/>
                        <a:pt x="2685" y="-1"/>
                        <a:pt x="4042" y="0"/>
                      </a:cubicBezTo>
                      <a:cubicBezTo>
                        <a:pt x="15971" y="0"/>
                        <a:pt x="25642" y="9670"/>
                        <a:pt x="25642" y="21600"/>
                      </a:cubicBezTo>
                      <a:cubicBezTo>
                        <a:pt x="25642" y="25424"/>
                        <a:pt x="24626" y="29180"/>
                        <a:pt x="22699" y="32483"/>
                      </a:cubicBezTo>
                      <a:lnTo>
                        <a:pt x="4042" y="21600"/>
                      </a:lnTo>
                      <a:lnTo>
                        <a:pt x="0" y="3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01" name="Arc 122"/>
                <p:cNvSpPr>
                  <a:spLocks/>
                </p:cNvSpPr>
                <p:nvPr/>
              </p:nvSpPr>
              <p:spPr bwMode="auto">
                <a:xfrm>
                  <a:off x="1082" y="2225"/>
                  <a:ext cx="16" cy="13"/>
                </a:xfrm>
                <a:custGeom>
                  <a:avLst/>
                  <a:gdLst>
                    <a:gd name="T0" fmla="*/ 0 w 21600"/>
                    <a:gd name="T1" fmla="*/ 0 h 28665"/>
                    <a:gd name="T2" fmla="*/ 0 w 21600"/>
                    <a:gd name="T3" fmla="*/ 0 h 28665"/>
                    <a:gd name="T4" fmla="*/ 0 w 21600"/>
                    <a:gd name="T5" fmla="*/ 0 h 28665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8665"/>
                    <a:gd name="T11" fmla="*/ 21600 w 21600"/>
                    <a:gd name="T12" fmla="*/ 28665 h 2866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8665" fill="none" extrusionOk="0">
                      <a:moveTo>
                        <a:pt x="13298" y="-1"/>
                      </a:moveTo>
                      <a:cubicBezTo>
                        <a:pt x="18537" y="4093"/>
                        <a:pt x="21600" y="10371"/>
                        <a:pt x="21600" y="17021"/>
                      </a:cubicBezTo>
                      <a:cubicBezTo>
                        <a:pt x="21600" y="21148"/>
                        <a:pt x="20417" y="25188"/>
                        <a:pt x="18192" y="28664"/>
                      </a:cubicBezTo>
                    </a:path>
                    <a:path w="21600" h="28665" stroke="0" extrusionOk="0">
                      <a:moveTo>
                        <a:pt x="13298" y="-1"/>
                      </a:moveTo>
                      <a:cubicBezTo>
                        <a:pt x="18537" y="4093"/>
                        <a:pt x="21600" y="10371"/>
                        <a:pt x="21600" y="17021"/>
                      </a:cubicBezTo>
                      <a:cubicBezTo>
                        <a:pt x="21600" y="21148"/>
                        <a:pt x="20417" y="25188"/>
                        <a:pt x="18192" y="28664"/>
                      </a:cubicBezTo>
                      <a:lnTo>
                        <a:pt x="0" y="17021"/>
                      </a:lnTo>
                      <a:lnTo>
                        <a:pt x="13298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02" name="Arc 123"/>
                <p:cNvSpPr>
                  <a:spLocks/>
                </p:cNvSpPr>
                <p:nvPr/>
              </p:nvSpPr>
              <p:spPr bwMode="auto">
                <a:xfrm>
                  <a:off x="1082" y="2226"/>
                  <a:ext cx="15" cy="12"/>
                </a:xfrm>
                <a:custGeom>
                  <a:avLst/>
                  <a:gdLst>
                    <a:gd name="T0" fmla="*/ 0 w 21600"/>
                    <a:gd name="T1" fmla="*/ 0 h 29262"/>
                    <a:gd name="T2" fmla="*/ 0 w 21600"/>
                    <a:gd name="T3" fmla="*/ 0 h 29262"/>
                    <a:gd name="T4" fmla="*/ 0 w 21600"/>
                    <a:gd name="T5" fmla="*/ 0 h 2926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262"/>
                    <a:gd name="T11" fmla="*/ 21600 w 21600"/>
                    <a:gd name="T12" fmla="*/ 29262 h 2926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262" fill="none" extrusionOk="0">
                      <a:moveTo>
                        <a:pt x="12959" y="-1"/>
                      </a:moveTo>
                      <a:cubicBezTo>
                        <a:pt x="18399" y="4079"/>
                        <a:pt x="21600" y="10481"/>
                        <a:pt x="21600" y="17280"/>
                      </a:cubicBezTo>
                      <a:cubicBezTo>
                        <a:pt x="21600" y="21544"/>
                        <a:pt x="20337" y="25713"/>
                        <a:pt x="17971" y="29261"/>
                      </a:cubicBezTo>
                    </a:path>
                    <a:path w="21600" h="29262" stroke="0" extrusionOk="0">
                      <a:moveTo>
                        <a:pt x="12959" y="-1"/>
                      </a:moveTo>
                      <a:cubicBezTo>
                        <a:pt x="18399" y="4079"/>
                        <a:pt x="21600" y="10481"/>
                        <a:pt x="21600" y="17280"/>
                      </a:cubicBezTo>
                      <a:cubicBezTo>
                        <a:pt x="21600" y="21544"/>
                        <a:pt x="20337" y="25713"/>
                        <a:pt x="17971" y="29261"/>
                      </a:cubicBezTo>
                      <a:lnTo>
                        <a:pt x="0" y="17280"/>
                      </a:lnTo>
                      <a:lnTo>
                        <a:pt x="12959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03" name="Arc 124"/>
                <p:cNvSpPr>
                  <a:spLocks/>
                </p:cNvSpPr>
                <p:nvPr/>
              </p:nvSpPr>
              <p:spPr bwMode="auto">
                <a:xfrm>
                  <a:off x="1076" y="2237"/>
                  <a:ext cx="20" cy="20"/>
                </a:xfrm>
                <a:custGeom>
                  <a:avLst/>
                  <a:gdLst>
                    <a:gd name="T0" fmla="*/ 0 w 28696"/>
                    <a:gd name="T1" fmla="*/ 0 h 28431"/>
                    <a:gd name="T2" fmla="*/ 0 w 28696"/>
                    <a:gd name="T3" fmla="*/ 0 h 28431"/>
                    <a:gd name="T4" fmla="*/ 0 w 28696"/>
                    <a:gd name="T5" fmla="*/ 0 h 28431"/>
                    <a:gd name="T6" fmla="*/ 0 60000 65536"/>
                    <a:gd name="T7" fmla="*/ 0 60000 65536"/>
                    <a:gd name="T8" fmla="*/ 0 60000 65536"/>
                    <a:gd name="T9" fmla="*/ 0 w 28696"/>
                    <a:gd name="T10" fmla="*/ 0 h 28431"/>
                    <a:gd name="T11" fmla="*/ 28696 w 28696"/>
                    <a:gd name="T12" fmla="*/ 28431 h 2843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696" h="28431" fill="none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</a:path>
                    <a:path w="28696" h="28431" stroke="0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  <a:lnTo>
                        <a:pt x="7096" y="6831"/>
                      </a:lnTo>
                      <a:lnTo>
                        <a:pt x="2758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04" name="Arc 125"/>
                <p:cNvSpPr>
                  <a:spLocks/>
                </p:cNvSpPr>
                <p:nvPr/>
              </p:nvSpPr>
              <p:spPr bwMode="auto">
                <a:xfrm>
                  <a:off x="1076" y="2238"/>
                  <a:ext cx="19" cy="18"/>
                </a:xfrm>
                <a:custGeom>
                  <a:avLst/>
                  <a:gdLst>
                    <a:gd name="T0" fmla="*/ 0 w 28696"/>
                    <a:gd name="T1" fmla="*/ 0 h 28431"/>
                    <a:gd name="T2" fmla="*/ 0 w 28696"/>
                    <a:gd name="T3" fmla="*/ 0 h 28431"/>
                    <a:gd name="T4" fmla="*/ 0 w 28696"/>
                    <a:gd name="T5" fmla="*/ 0 h 28431"/>
                    <a:gd name="T6" fmla="*/ 0 60000 65536"/>
                    <a:gd name="T7" fmla="*/ 0 60000 65536"/>
                    <a:gd name="T8" fmla="*/ 0 60000 65536"/>
                    <a:gd name="T9" fmla="*/ 0 w 28696"/>
                    <a:gd name="T10" fmla="*/ 0 h 28431"/>
                    <a:gd name="T11" fmla="*/ 28696 w 28696"/>
                    <a:gd name="T12" fmla="*/ 28431 h 2843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696" h="28431" fill="none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</a:path>
                    <a:path w="28696" h="28431" stroke="0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  <a:lnTo>
                        <a:pt x="7096" y="6831"/>
                      </a:lnTo>
                      <a:lnTo>
                        <a:pt x="2758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05" name="Arc 126"/>
                <p:cNvSpPr>
                  <a:spLocks/>
                </p:cNvSpPr>
                <p:nvPr/>
              </p:nvSpPr>
              <p:spPr bwMode="auto">
                <a:xfrm>
                  <a:off x="1005" y="2225"/>
                  <a:ext cx="10" cy="17"/>
                </a:xfrm>
                <a:custGeom>
                  <a:avLst/>
                  <a:gdLst>
                    <a:gd name="T0" fmla="*/ 0 w 21600"/>
                    <a:gd name="T1" fmla="*/ 0 h 41281"/>
                    <a:gd name="T2" fmla="*/ 0 w 21600"/>
                    <a:gd name="T3" fmla="*/ 0 h 41281"/>
                    <a:gd name="T4" fmla="*/ 0 w 21600"/>
                    <a:gd name="T5" fmla="*/ 0 h 4128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281"/>
                    <a:gd name="T11" fmla="*/ 21600 w 21600"/>
                    <a:gd name="T12" fmla="*/ 41281 h 412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281" fill="none" extrusionOk="0">
                      <a:moveTo>
                        <a:pt x="12736" y="41280"/>
                      </a:moveTo>
                      <a:cubicBezTo>
                        <a:pt x="4984" y="37792"/>
                        <a:pt x="0" y="30082"/>
                        <a:pt x="0" y="21583"/>
                      </a:cubicBezTo>
                      <a:cubicBezTo>
                        <a:pt x="-1" y="9982"/>
                        <a:pt x="9163" y="453"/>
                        <a:pt x="20754" y="-1"/>
                      </a:cubicBezTo>
                    </a:path>
                    <a:path w="21600" h="41281" stroke="0" extrusionOk="0">
                      <a:moveTo>
                        <a:pt x="12736" y="41280"/>
                      </a:moveTo>
                      <a:cubicBezTo>
                        <a:pt x="4984" y="37792"/>
                        <a:pt x="0" y="30082"/>
                        <a:pt x="0" y="21583"/>
                      </a:cubicBezTo>
                      <a:cubicBezTo>
                        <a:pt x="-1" y="9982"/>
                        <a:pt x="9163" y="453"/>
                        <a:pt x="20754" y="-1"/>
                      </a:cubicBezTo>
                      <a:lnTo>
                        <a:pt x="21600" y="21583"/>
                      </a:lnTo>
                      <a:lnTo>
                        <a:pt x="12736" y="4128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06" name="Arc 127"/>
                <p:cNvSpPr>
                  <a:spLocks/>
                </p:cNvSpPr>
                <p:nvPr/>
              </p:nvSpPr>
              <p:spPr bwMode="auto">
                <a:xfrm>
                  <a:off x="1006" y="2226"/>
                  <a:ext cx="9" cy="15"/>
                </a:xfrm>
                <a:custGeom>
                  <a:avLst/>
                  <a:gdLst>
                    <a:gd name="T0" fmla="*/ 0 w 21600"/>
                    <a:gd name="T1" fmla="*/ 0 h 41322"/>
                    <a:gd name="T2" fmla="*/ 0 w 21600"/>
                    <a:gd name="T3" fmla="*/ 0 h 41322"/>
                    <a:gd name="T4" fmla="*/ 0 w 21600"/>
                    <a:gd name="T5" fmla="*/ 0 h 4132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322"/>
                    <a:gd name="T11" fmla="*/ 21600 w 21600"/>
                    <a:gd name="T12" fmla="*/ 41322 h 4132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322" fill="none" extrusionOk="0">
                      <a:moveTo>
                        <a:pt x="12826" y="41322"/>
                      </a:moveTo>
                      <a:cubicBezTo>
                        <a:pt x="5026" y="37855"/>
                        <a:pt x="0" y="30119"/>
                        <a:pt x="0" y="21584"/>
                      </a:cubicBezTo>
                      <a:cubicBezTo>
                        <a:pt x="-1" y="9979"/>
                        <a:pt x="9169" y="448"/>
                        <a:pt x="20766" y="0"/>
                      </a:cubicBezTo>
                    </a:path>
                    <a:path w="21600" h="41322" stroke="0" extrusionOk="0">
                      <a:moveTo>
                        <a:pt x="12826" y="41322"/>
                      </a:moveTo>
                      <a:cubicBezTo>
                        <a:pt x="5026" y="37855"/>
                        <a:pt x="0" y="30119"/>
                        <a:pt x="0" y="21584"/>
                      </a:cubicBezTo>
                      <a:cubicBezTo>
                        <a:pt x="-1" y="9979"/>
                        <a:pt x="9169" y="448"/>
                        <a:pt x="20766" y="0"/>
                      </a:cubicBezTo>
                      <a:lnTo>
                        <a:pt x="21600" y="21584"/>
                      </a:lnTo>
                      <a:lnTo>
                        <a:pt x="12826" y="41322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07" name="Arc 128"/>
                <p:cNvSpPr>
                  <a:spLocks/>
                </p:cNvSpPr>
                <p:nvPr/>
              </p:nvSpPr>
              <p:spPr bwMode="auto">
                <a:xfrm>
                  <a:off x="1034" y="2249"/>
                  <a:ext cx="43" cy="12"/>
                </a:xfrm>
                <a:custGeom>
                  <a:avLst/>
                  <a:gdLst>
                    <a:gd name="T0" fmla="*/ 0 w 39157"/>
                    <a:gd name="T1" fmla="*/ 0 h 21600"/>
                    <a:gd name="T2" fmla="*/ 0 w 39157"/>
                    <a:gd name="T3" fmla="*/ 0 h 21600"/>
                    <a:gd name="T4" fmla="*/ 0 w 3915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157"/>
                    <a:gd name="T10" fmla="*/ 0 h 21600"/>
                    <a:gd name="T11" fmla="*/ 39157 w 3915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157" h="21600" fill="none" extrusionOk="0">
                      <a:moveTo>
                        <a:pt x="39156" y="12211"/>
                      </a:moveTo>
                      <a:cubicBezTo>
                        <a:pt x="35129" y="18087"/>
                        <a:pt x="28463" y="21599"/>
                        <a:pt x="21340" y="21600"/>
                      </a:cubicBezTo>
                      <a:cubicBezTo>
                        <a:pt x="10701" y="21600"/>
                        <a:pt x="1646" y="13853"/>
                        <a:pt x="0" y="3342"/>
                      </a:cubicBezTo>
                    </a:path>
                    <a:path w="39157" h="21600" stroke="0" extrusionOk="0">
                      <a:moveTo>
                        <a:pt x="39156" y="12211"/>
                      </a:moveTo>
                      <a:cubicBezTo>
                        <a:pt x="35129" y="18087"/>
                        <a:pt x="28463" y="21599"/>
                        <a:pt x="21340" y="21600"/>
                      </a:cubicBezTo>
                      <a:cubicBezTo>
                        <a:pt x="10701" y="21600"/>
                        <a:pt x="1646" y="13853"/>
                        <a:pt x="0" y="3342"/>
                      </a:cubicBezTo>
                      <a:lnTo>
                        <a:pt x="21340" y="0"/>
                      </a:lnTo>
                      <a:lnTo>
                        <a:pt x="39156" y="1221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08" name="Arc 129"/>
                <p:cNvSpPr>
                  <a:spLocks/>
                </p:cNvSpPr>
                <p:nvPr/>
              </p:nvSpPr>
              <p:spPr bwMode="auto">
                <a:xfrm>
                  <a:off x="1035" y="2249"/>
                  <a:ext cx="40" cy="11"/>
                </a:xfrm>
                <a:custGeom>
                  <a:avLst/>
                  <a:gdLst>
                    <a:gd name="T0" fmla="*/ 0 w 38879"/>
                    <a:gd name="T1" fmla="*/ 0 h 21600"/>
                    <a:gd name="T2" fmla="*/ 0 w 38879"/>
                    <a:gd name="T3" fmla="*/ 0 h 21600"/>
                    <a:gd name="T4" fmla="*/ 0 w 388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879"/>
                    <a:gd name="T10" fmla="*/ 0 h 21600"/>
                    <a:gd name="T11" fmla="*/ 38879 w 388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879" h="21600" fill="none" extrusionOk="0">
                      <a:moveTo>
                        <a:pt x="38878" y="12573"/>
                      </a:moveTo>
                      <a:cubicBezTo>
                        <a:pt x="34822" y="18239"/>
                        <a:pt x="28283" y="21599"/>
                        <a:pt x="21316" y="21600"/>
                      </a:cubicBezTo>
                      <a:cubicBezTo>
                        <a:pt x="10732" y="21600"/>
                        <a:pt x="1708" y="13932"/>
                        <a:pt x="-1" y="3488"/>
                      </a:cubicBezTo>
                    </a:path>
                    <a:path w="38879" h="21600" stroke="0" extrusionOk="0">
                      <a:moveTo>
                        <a:pt x="38878" y="12573"/>
                      </a:moveTo>
                      <a:cubicBezTo>
                        <a:pt x="34822" y="18239"/>
                        <a:pt x="28283" y="21599"/>
                        <a:pt x="21316" y="21600"/>
                      </a:cubicBezTo>
                      <a:cubicBezTo>
                        <a:pt x="10732" y="21600"/>
                        <a:pt x="1708" y="13932"/>
                        <a:pt x="-1" y="3488"/>
                      </a:cubicBezTo>
                      <a:lnTo>
                        <a:pt x="21316" y="0"/>
                      </a:lnTo>
                      <a:lnTo>
                        <a:pt x="38878" y="12573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</p:grpSp>
        </p:grpSp>
        <p:grpSp>
          <p:nvGrpSpPr>
            <p:cNvPr id="81042" name="Group 130"/>
            <p:cNvGrpSpPr>
              <a:grpSpLocks/>
            </p:cNvGrpSpPr>
            <p:nvPr/>
          </p:nvGrpSpPr>
          <p:grpSpPr bwMode="auto">
            <a:xfrm>
              <a:off x="1523" y="332"/>
              <a:ext cx="170" cy="169"/>
              <a:chOff x="775" y="1966"/>
              <a:chExt cx="170" cy="169"/>
            </a:xfrm>
          </p:grpSpPr>
          <p:sp>
            <p:nvSpPr>
              <p:cNvPr id="81071" name="Freeform 131"/>
              <p:cNvSpPr>
                <a:spLocks/>
              </p:cNvSpPr>
              <p:nvPr/>
            </p:nvSpPr>
            <p:spPr bwMode="auto">
              <a:xfrm>
                <a:off x="799" y="2068"/>
                <a:ext cx="146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2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72" name="Freeform 132"/>
              <p:cNvSpPr>
                <a:spLocks/>
              </p:cNvSpPr>
              <p:nvPr/>
            </p:nvSpPr>
            <p:spPr bwMode="auto">
              <a:xfrm>
                <a:off x="799" y="2068"/>
                <a:ext cx="146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2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73" name="Rectangle 133"/>
              <p:cNvSpPr>
                <a:spLocks noChangeArrowheads="1"/>
              </p:cNvSpPr>
              <p:nvPr/>
            </p:nvSpPr>
            <p:spPr bwMode="auto">
              <a:xfrm>
                <a:off x="799" y="2086"/>
                <a:ext cx="130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74" name="Rectangle 134"/>
              <p:cNvSpPr>
                <a:spLocks noChangeArrowheads="1"/>
              </p:cNvSpPr>
              <p:nvPr/>
            </p:nvSpPr>
            <p:spPr bwMode="auto">
              <a:xfrm>
                <a:off x="800" y="2087"/>
                <a:ext cx="128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75" name="Freeform 135"/>
              <p:cNvSpPr>
                <a:spLocks/>
              </p:cNvSpPr>
              <p:nvPr/>
            </p:nvSpPr>
            <p:spPr bwMode="auto">
              <a:xfrm>
                <a:off x="929" y="2068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76" name="Freeform 136"/>
              <p:cNvSpPr>
                <a:spLocks/>
              </p:cNvSpPr>
              <p:nvPr/>
            </p:nvSpPr>
            <p:spPr bwMode="auto">
              <a:xfrm>
                <a:off x="929" y="2068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77" name="Freeform 137"/>
              <p:cNvSpPr>
                <a:spLocks/>
              </p:cNvSpPr>
              <p:nvPr/>
            </p:nvSpPr>
            <p:spPr bwMode="auto">
              <a:xfrm>
                <a:off x="803" y="2068"/>
                <a:ext cx="140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6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78" name="Freeform 138"/>
              <p:cNvSpPr>
                <a:spLocks/>
              </p:cNvSpPr>
              <p:nvPr/>
            </p:nvSpPr>
            <p:spPr bwMode="auto">
              <a:xfrm>
                <a:off x="803" y="2068"/>
                <a:ext cx="140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6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79" name="Freeform 139"/>
              <p:cNvSpPr>
                <a:spLocks/>
              </p:cNvSpPr>
              <p:nvPr/>
            </p:nvSpPr>
            <p:spPr bwMode="auto">
              <a:xfrm>
                <a:off x="801" y="1966"/>
                <a:ext cx="142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80" name="Freeform 140"/>
              <p:cNvSpPr>
                <a:spLocks/>
              </p:cNvSpPr>
              <p:nvPr/>
            </p:nvSpPr>
            <p:spPr bwMode="auto">
              <a:xfrm>
                <a:off x="801" y="1966"/>
                <a:ext cx="142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81" name="Rectangle 141"/>
              <p:cNvSpPr>
                <a:spLocks noChangeArrowheads="1"/>
              </p:cNvSpPr>
              <p:nvPr/>
            </p:nvSpPr>
            <p:spPr bwMode="auto">
              <a:xfrm>
                <a:off x="802" y="1981"/>
                <a:ext cx="128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82" name="Rectangle 142"/>
              <p:cNvSpPr>
                <a:spLocks noChangeArrowheads="1"/>
              </p:cNvSpPr>
              <p:nvPr/>
            </p:nvSpPr>
            <p:spPr bwMode="auto">
              <a:xfrm>
                <a:off x="813" y="1993"/>
                <a:ext cx="104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83" name="Freeform 143"/>
              <p:cNvSpPr>
                <a:spLocks/>
              </p:cNvSpPr>
              <p:nvPr/>
            </p:nvSpPr>
            <p:spPr bwMode="auto">
              <a:xfrm>
                <a:off x="929" y="1966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84" name="Freeform 144"/>
              <p:cNvSpPr>
                <a:spLocks/>
              </p:cNvSpPr>
              <p:nvPr/>
            </p:nvSpPr>
            <p:spPr bwMode="auto">
              <a:xfrm>
                <a:off x="929" y="1966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85" name="Freeform 145"/>
              <p:cNvSpPr>
                <a:spLocks/>
              </p:cNvSpPr>
              <p:nvPr/>
            </p:nvSpPr>
            <p:spPr bwMode="auto">
              <a:xfrm>
                <a:off x="775" y="2104"/>
                <a:ext cx="160" cy="25"/>
              </a:xfrm>
              <a:custGeom>
                <a:avLst/>
                <a:gdLst>
                  <a:gd name="T0" fmla="*/ 0 w 637"/>
                  <a:gd name="T1" fmla="*/ 0 h 96"/>
                  <a:gd name="T2" fmla="*/ 0 w 637"/>
                  <a:gd name="T3" fmla="*/ 0 h 96"/>
                  <a:gd name="T4" fmla="*/ 0 w 637"/>
                  <a:gd name="T5" fmla="*/ 0 h 96"/>
                  <a:gd name="T6" fmla="*/ 0 w 637"/>
                  <a:gd name="T7" fmla="*/ 0 h 96"/>
                  <a:gd name="T8" fmla="*/ 0 w 637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6"/>
                  <a:gd name="T17" fmla="*/ 637 w 637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86" name="Freeform 146"/>
              <p:cNvSpPr>
                <a:spLocks/>
              </p:cNvSpPr>
              <p:nvPr/>
            </p:nvSpPr>
            <p:spPr bwMode="auto">
              <a:xfrm>
                <a:off x="775" y="2104"/>
                <a:ext cx="160" cy="25"/>
              </a:xfrm>
              <a:custGeom>
                <a:avLst/>
                <a:gdLst>
                  <a:gd name="T0" fmla="*/ 0 w 637"/>
                  <a:gd name="T1" fmla="*/ 0 h 96"/>
                  <a:gd name="T2" fmla="*/ 0 w 637"/>
                  <a:gd name="T3" fmla="*/ 0 h 96"/>
                  <a:gd name="T4" fmla="*/ 0 w 637"/>
                  <a:gd name="T5" fmla="*/ 0 h 96"/>
                  <a:gd name="T6" fmla="*/ 0 w 637"/>
                  <a:gd name="T7" fmla="*/ 0 h 96"/>
                  <a:gd name="T8" fmla="*/ 0 w 637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6"/>
                  <a:gd name="T17" fmla="*/ 637 w 637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87" name="Freeform 147"/>
              <p:cNvSpPr>
                <a:spLocks/>
              </p:cNvSpPr>
              <p:nvPr/>
            </p:nvSpPr>
            <p:spPr bwMode="auto">
              <a:xfrm>
                <a:off x="914" y="2104"/>
                <a:ext cx="21" cy="31"/>
              </a:xfrm>
              <a:custGeom>
                <a:avLst/>
                <a:gdLst>
                  <a:gd name="T0" fmla="*/ 0 w 80"/>
                  <a:gd name="T1" fmla="*/ 0 h 120"/>
                  <a:gd name="T2" fmla="*/ 0 w 80"/>
                  <a:gd name="T3" fmla="*/ 0 h 120"/>
                  <a:gd name="T4" fmla="*/ 0 w 80"/>
                  <a:gd name="T5" fmla="*/ 0 h 120"/>
                  <a:gd name="T6" fmla="*/ 0 w 80"/>
                  <a:gd name="T7" fmla="*/ 0 h 120"/>
                  <a:gd name="T8" fmla="*/ 0 w 80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0"/>
                  <a:gd name="T17" fmla="*/ 80 w 80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0">
                    <a:moveTo>
                      <a:pt x="0" y="120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88" name="Freeform 148"/>
              <p:cNvSpPr>
                <a:spLocks/>
              </p:cNvSpPr>
              <p:nvPr/>
            </p:nvSpPr>
            <p:spPr bwMode="auto">
              <a:xfrm>
                <a:off x="914" y="2104"/>
                <a:ext cx="21" cy="31"/>
              </a:xfrm>
              <a:custGeom>
                <a:avLst/>
                <a:gdLst>
                  <a:gd name="T0" fmla="*/ 0 w 80"/>
                  <a:gd name="T1" fmla="*/ 0 h 120"/>
                  <a:gd name="T2" fmla="*/ 0 w 80"/>
                  <a:gd name="T3" fmla="*/ 0 h 120"/>
                  <a:gd name="T4" fmla="*/ 0 w 80"/>
                  <a:gd name="T5" fmla="*/ 0 h 120"/>
                  <a:gd name="T6" fmla="*/ 0 w 80"/>
                  <a:gd name="T7" fmla="*/ 0 h 120"/>
                  <a:gd name="T8" fmla="*/ 0 w 80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0"/>
                  <a:gd name="T17" fmla="*/ 80 w 80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0">
                    <a:moveTo>
                      <a:pt x="0" y="120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89" name="Rectangle 149"/>
              <p:cNvSpPr>
                <a:spLocks noChangeArrowheads="1"/>
              </p:cNvSpPr>
              <p:nvPr/>
            </p:nvSpPr>
            <p:spPr bwMode="auto">
              <a:xfrm>
                <a:off x="775" y="21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90" name="Rectangle 150"/>
              <p:cNvSpPr>
                <a:spLocks noChangeArrowheads="1"/>
              </p:cNvSpPr>
              <p:nvPr/>
            </p:nvSpPr>
            <p:spPr bwMode="auto">
              <a:xfrm>
                <a:off x="776" y="21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</p:grpSp>
        <p:grpSp>
          <p:nvGrpSpPr>
            <p:cNvPr id="81043" name="Group 151"/>
            <p:cNvGrpSpPr>
              <a:grpSpLocks/>
            </p:cNvGrpSpPr>
            <p:nvPr/>
          </p:nvGrpSpPr>
          <p:grpSpPr bwMode="auto">
            <a:xfrm>
              <a:off x="1568" y="370"/>
              <a:ext cx="92" cy="56"/>
              <a:chOff x="820" y="2004"/>
              <a:chExt cx="92" cy="56"/>
            </a:xfrm>
          </p:grpSpPr>
          <p:grpSp>
            <p:nvGrpSpPr>
              <p:cNvPr id="81044" name="Group 152"/>
              <p:cNvGrpSpPr>
                <a:grpSpLocks/>
              </p:cNvGrpSpPr>
              <p:nvPr/>
            </p:nvGrpSpPr>
            <p:grpSpPr bwMode="auto">
              <a:xfrm>
                <a:off x="820" y="2004"/>
                <a:ext cx="92" cy="56"/>
                <a:chOff x="820" y="2004"/>
                <a:chExt cx="92" cy="56"/>
              </a:xfrm>
            </p:grpSpPr>
            <p:sp>
              <p:nvSpPr>
                <p:cNvPr id="81062" name="Oval 153"/>
                <p:cNvSpPr>
                  <a:spLocks noChangeArrowheads="1"/>
                </p:cNvSpPr>
                <p:nvPr/>
              </p:nvSpPr>
              <p:spPr bwMode="auto">
                <a:xfrm>
                  <a:off x="852" y="2004"/>
                  <a:ext cx="4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063" name="Oval 154"/>
                <p:cNvSpPr>
                  <a:spLocks noChangeArrowheads="1"/>
                </p:cNvSpPr>
                <p:nvPr/>
              </p:nvSpPr>
              <p:spPr bwMode="auto">
                <a:xfrm>
                  <a:off x="830" y="2010"/>
                  <a:ext cx="3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064" name="Oval 155"/>
                <p:cNvSpPr>
                  <a:spLocks noChangeArrowheads="1"/>
                </p:cNvSpPr>
                <p:nvPr/>
              </p:nvSpPr>
              <p:spPr bwMode="auto">
                <a:xfrm>
                  <a:off x="820" y="2024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065" name="Oval 156"/>
                <p:cNvSpPr>
                  <a:spLocks noChangeArrowheads="1"/>
                </p:cNvSpPr>
                <p:nvPr/>
              </p:nvSpPr>
              <p:spPr bwMode="auto">
                <a:xfrm>
                  <a:off x="826" y="2032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066" name="Oval 157"/>
                <p:cNvSpPr>
                  <a:spLocks noChangeArrowheads="1"/>
                </p:cNvSpPr>
                <p:nvPr/>
              </p:nvSpPr>
              <p:spPr bwMode="auto">
                <a:xfrm>
                  <a:off x="848" y="2036"/>
                  <a:ext cx="48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067" name="Oval 158"/>
                <p:cNvSpPr>
                  <a:spLocks noChangeArrowheads="1"/>
                </p:cNvSpPr>
                <p:nvPr/>
              </p:nvSpPr>
              <p:spPr bwMode="auto">
                <a:xfrm>
                  <a:off x="878" y="2010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068" name="Oval 159"/>
                <p:cNvSpPr>
                  <a:spLocks noChangeArrowheads="1"/>
                </p:cNvSpPr>
                <p:nvPr/>
              </p:nvSpPr>
              <p:spPr bwMode="auto">
                <a:xfrm>
                  <a:off x="882" y="2022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069" name="Oval 160"/>
                <p:cNvSpPr>
                  <a:spLocks noChangeArrowheads="1"/>
                </p:cNvSpPr>
                <p:nvPr/>
              </p:nvSpPr>
              <p:spPr bwMode="auto">
                <a:xfrm>
                  <a:off x="880" y="2026"/>
                  <a:ext cx="3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070" name="Oval 161"/>
                <p:cNvSpPr>
                  <a:spLocks noChangeArrowheads="1"/>
                </p:cNvSpPr>
                <p:nvPr/>
              </p:nvSpPr>
              <p:spPr bwMode="auto">
                <a:xfrm>
                  <a:off x="836" y="2018"/>
                  <a:ext cx="6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</p:grpSp>
          <p:grpSp>
            <p:nvGrpSpPr>
              <p:cNvPr id="81045" name="Group 162"/>
              <p:cNvGrpSpPr>
                <a:grpSpLocks/>
              </p:cNvGrpSpPr>
              <p:nvPr/>
            </p:nvGrpSpPr>
            <p:grpSpPr bwMode="auto">
              <a:xfrm>
                <a:off x="820" y="2004"/>
                <a:ext cx="92" cy="56"/>
                <a:chOff x="820" y="2004"/>
                <a:chExt cx="92" cy="56"/>
              </a:xfrm>
            </p:grpSpPr>
            <p:sp>
              <p:nvSpPr>
                <p:cNvPr id="81046" name="Arc 163"/>
                <p:cNvSpPr>
                  <a:spLocks/>
                </p:cNvSpPr>
                <p:nvPr/>
              </p:nvSpPr>
              <p:spPr bwMode="auto">
                <a:xfrm>
                  <a:off x="853" y="2004"/>
                  <a:ext cx="38" cy="12"/>
                </a:xfrm>
                <a:custGeom>
                  <a:avLst/>
                  <a:gdLst>
                    <a:gd name="T0" fmla="*/ 0 w 41217"/>
                    <a:gd name="T1" fmla="*/ 0 h 21600"/>
                    <a:gd name="T2" fmla="*/ 0 w 41217"/>
                    <a:gd name="T3" fmla="*/ 0 h 21600"/>
                    <a:gd name="T4" fmla="*/ 0 w 4121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217"/>
                    <a:gd name="T10" fmla="*/ 0 h 21600"/>
                    <a:gd name="T11" fmla="*/ 41217 w 4121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217" h="21600" fill="none" extrusionOk="0">
                      <a:moveTo>
                        <a:pt x="-1" y="15818"/>
                      </a:moveTo>
                      <a:cubicBezTo>
                        <a:pt x="2596" y="6470"/>
                        <a:pt x="11109" y="-1"/>
                        <a:pt x="20812" y="0"/>
                      </a:cubicBezTo>
                      <a:cubicBezTo>
                        <a:pt x="30010" y="0"/>
                        <a:pt x="38199" y="5825"/>
                        <a:pt x="41216" y="14515"/>
                      </a:cubicBezTo>
                    </a:path>
                    <a:path w="41217" h="21600" stroke="0" extrusionOk="0">
                      <a:moveTo>
                        <a:pt x="-1" y="15818"/>
                      </a:moveTo>
                      <a:cubicBezTo>
                        <a:pt x="2596" y="6470"/>
                        <a:pt x="11109" y="-1"/>
                        <a:pt x="20812" y="0"/>
                      </a:cubicBezTo>
                      <a:cubicBezTo>
                        <a:pt x="30010" y="0"/>
                        <a:pt x="38199" y="5825"/>
                        <a:pt x="41216" y="14515"/>
                      </a:cubicBezTo>
                      <a:lnTo>
                        <a:pt x="20812" y="21600"/>
                      </a:lnTo>
                      <a:lnTo>
                        <a:pt x="-1" y="1581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47" name="Arc 164"/>
                <p:cNvSpPr>
                  <a:spLocks/>
                </p:cNvSpPr>
                <p:nvPr/>
              </p:nvSpPr>
              <p:spPr bwMode="auto">
                <a:xfrm>
                  <a:off x="854" y="2005"/>
                  <a:ext cx="36" cy="11"/>
                </a:xfrm>
                <a:custGeom>
                  <a:avLst/>
                  <a:gdLst>
                    <a:gd name="T0" fmla="*/ 0 w 41081"/>
                    <a:gd name="T1" fmla="*/ 0 h 21600"/>
                    <a:gd name="T2" fmla="*/ 0 w 41081"/>
                    <a:gd name="T3" fmla="*/ 0 h 21600"/>
                    <a:gd name="T4" fmla="*/ 0 w 41081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081"/>
                    <a:gd name="T10" fmla="*/ 0 h 21600"/>
                    <a:gd name="T11" fmla="*/ 41081 w 41081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081" h="21600" fill="none" extrusionOk="0">
                      <a:moveTo>
                        <a:pt x="0" y="15624"/>
                      </a:moveTo>
                      <a:cubicBezTo>
                        <a:pt x="2663" y="6372"/>
                        <a:pt x="11129" y="-1"/>
                        <a:pt x="20757" y="0"/>
                      </a:cubicBezTo>
                      <a:cubicBezTo>
                        <a:pt x="29866" y="0"/>
                        <a:pt x="37996" y="5714"/>
                        <a:pt x="41081" y="14285"/>
                      </a:cubicBezTo>
                    </a:path>
                    <a:path w="41081" h="21600" stroke="0" extrusionOk="0">
                      <a:moveTo>
                        <a:pt x="0" y="15624"/>
                      </a:moveTo>
                      <a:cubicBezTo>
                        <a:pt x="2663" y="6372"/>
                        <a:pt x="11129" y="-1"/>
                        <a:pt x="20757" y="0"/>
                      </a:cubicBezTo>
                      <a:cubicBezTo>
                        <a:pt x="29866" y="0"/>
                        <a:pt x="37996" y="5714"/>
                        <a:pt x="41081" y="14285"/>
                      </a:cubicBezTo>
                      <a:lnTo>
                        <a:pt x="20757" y="21600"/>
                      </a:lnTo>
                      <a:lnTo>
                        <a:pt x="0" y="15624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48" name="Arc 165"/>
                <p:cNvSpPr>
                  <a:spLocks/>
                </p:cNvSpPr>
                <p:nvPr/>
              </p:nvSpPr>
              <p:spPr bwMode="auto">
                <a:xfrm>
                  <a:off x="830" y="2010"/>
                  <a:ext cx="23" cy="14"/>
                </a:xfrm>
                <a:custGeom>
                  <a:avLst/>
                  <a:gdLst>
                    <a:gd name="T0" fmla="*/ 0 w 33372"/>
                    <a:gd name="T1" fmla="*/ 0 h 25836"/>
                    <a:gd name="T2" fmla="*/ 0 w 33372"/>
                    <a:gd name="T3" fmla="*/ 0 h 25836"/>
                    <a:gd name="T4" fmla="*/ 0 w 33372"/>
                    <a:gd name="T5" fmla="*/ 0 h 25836"/>
                    <a:gd name="T6" fmla="*/ 0 60000 65536"/>
                    <a:gd name="T7" fmla="*/ 0 60000 65536"/>
                    <a:gd name="T8" fmla="*/ 0 60000 65536"/>
                    <a:gd name="T9" fmla="*/ 0 w 33372"/>
                    <a:gd name="T10" fmla="*/ 0 h 25836"/>
                    <a:gd name="T11" fmla="*/ 33372 w 33372"/>
                    <a:gd name="T12" fmla="*/ 25836 h 258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372" h="25836" fill="none" extrusionOk="0">
                      <a:moveTo>
                        <a:pt x="419" y="25835"/>
                      </a:moveTo>
                      <a:cubicBezTo>
                        <a:pt x="140" y="24441"/>
                        <a:pt x="0" y="23022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</a:path>
                    <a:path w="33372" h="25836" stroke="0" extrusionOk="0">
                      <a:moveTo>
                        <a:pt x="419" y="25835"/>
                      </a:moveTo>
                      <a:cubicBezTo>
                        <a:pt x="140" y="24441"/>
                        <a:pt x="0" y="23022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  <a:lnTo>
                        <a:pt x="21600" y="21600"/>
                      </a:lnTo>
                      <a:lnTo>
                        <a:pt x="419" y="2583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49" name="Arc 166"/>
                <p:cNvSpPr>
                  <a:spLocks/>
                </p:cNvSpPr>
                <p:nvPr/>
              </p:nvSpPr>
              <p:spPr bwMode="auto">
                <a:xfrm>
                  <a:off x="831" y="2011"/>
                  <a:ext cx="22" cy="13"/>
                </a:xfrm>
                <a:custGeom>
                  <a:avLst/>
                  <a:gdLst>
                    <a:gd name="T0" fmla="*/ 0 w 33223"/>
                    <a:gd name="T1" fmla="*/ 0 h 25910"/>
                    <a:gd name="T2" fmla="*/ 0 w 33223"/>
                    <a:gd name="T3" fmla="*/ 0 h 25910"/>
                    <a:gd name="T4" fmla="*/ 0 w 33223"/>
                    <a:gd name="T5" fmla="*/ 0 h 25910"/>
                    <a:gd name="T6" fmla="*/ 0 60000 65536"/>
                    <a:gd name="T7" fmla="*/ 0 60000 65536"/>
                    <a:gd name="T8" fmla="*/ 0 60000 65536"/>
                    <a:gd name="T9" fmla="*/ 0 w 33223"/>
                    <a:gd name="T10" fmla="*/ 0 h 25910"/>
                    <a:gd name="T11" fmla="*/ 33223 w 33223"/>
                    <a:gd name="T12" fmla="*/ 25910 h 2591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223" h="25910" fill="none" extrusionOk="0">
                      <a:moveTo>
                        <a:pt x="434" y="25909"/>
                      </a:moveTo>
                      <a:cubicBezTo>
                        <a:pt x="145" y="24491"/>
                        <a:pt x="0" y="23047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</a:path>
                    <a:path w="33223" h="25910" stroke="0" extrusionOk="0">
                      <a:moveTo>
                        <a:pt x="434" y="25909"/>
                      </a:moveTo>
                      <a:cubicBezTo>
                        <a:pt x="145" y="24491"/>
                        <a:pt x="0" y="23047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  <a:lnTo>
                        <a:pt x="21600" y="21600"/>
                      </a:lnTo>
                      <a:lnTo>
                        <a:pt x="434" y="2590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50" name="Arc 167"/>
                <p:cNvSpPr>
                  <a:spLocks/>
                </p:cNvSpPr>
                <p:nvPr/>
              </p:nvSpPr>
              <p:spPr bwMode="auto">
                <a:xfrm>
                  <a:off x="826" y="2042"/>
                  <a:ext cx="24" cy="10"/>
                </a:xfrm>
                <a:custGeom>
                  <a:avLst/>
                  <a:gdLst>
                    <a:gd name="T0" fmla="*/ 0 w 31800"/>
                    <a:gd name="T1" fmla="*/ 0 h 21600"/>
                    <a:gd name="T2" fmla="*/ 0 w 31800"/>
                    <a:gd name="T3" fmla="*/ 0 h 21600"/>
                    <a:gd name="T4" fmla="*/ 0 w 318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800"/>
                    <a:gd name="T10" fmla="*/ 0 h 21600"/>
                    <a:gd name="T11" fmla="*/ 31800 w 318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800" h="21600" fill="none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800" h="21600" stroke="0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799" y="1903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51" name="Arc 168"/>
                <p:cNvSpPr>
                  <a:spLocks/>
                </p:cNvSpPr>
                <p:nvPr/>
              </p:nvSpPr>
              <p:spPr bwMode="auto">
                <a:xfrm>
                  <a:off x="827" y="2042"/>
                  <a:ext cx="22" cy="9"/>
                </a:xfrm>
                <a:custGeom>
                  <a:avLst/>
                  <a:gdLst>
                    <a:gd name="T0" fmla="*/ 0 w 31479"/>
                    <a:gd name="T1" fmla="*/ 0 h 21600"/>
                    <a:gd name="T2" fmla="*/ 0 w 31479"/>
                    <a:gd name="T3" fmla="*/ 0 h 21600"/>
                    <a:gd name="T4" fmla="*/ 0 w 314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479"/>
                    <a:gd name="T10" fmla="*/ 0 h 21600"/>
                    <a:gd name="T11" fmla="*/ 31479 w 314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479" h="21600" fill="none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479" h="21600" stroke="0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478" y="1920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52" name="Arc 169"/>
                <p:cNvSpPr>
                  <a:spLocks/>
                </p:cNvSpPr>
                <p:nvPr/>
              </p:nvSpPr>
              <p:spPr bwMode="auto">
                <a:xfrm>
                  <a:off x="890" y="2010"/>
                  <a:ext cx="18" cy="14"/>
                </a:xfrm>
                <a:custGeom>
                  <a:avLst/>
                  <a:gdLst>
                    <a:gd name="T0" fmla="*/ 0 w 26126"/>
                    <a:gd name="T1" fmla="*/ 0 h 32795"/>
                    <a:gd name="T2" fmla="*/ 0 w 26126"/>
                    <a:gd name="T3" fmla="*/ 0 h 32795"/>
                    <a:gd name="T4" fmla="*/ 0 w 26126"/>
                    <a:gd name="T5" fmla="*/ 0 h 32795"/>
                    <a:gd name="T6" fmla="*/ 0 60000 65536"/>
                    <a:gd name="T7" fmla="*/ 0 60000 65536"/>
                    <a:gd name="T8" fmla="*/ 0 60000 65536"/>
                    <a:gd name="T9" fmla="*/ 0 w 26126"/>
                    <a:gd name="T10" fmla="*/ 0 h 32795"/>
                    <a:gd name="T11" fmla="*/ 26126 w 26126"/>
                    <a:gd name="T12" fmla="*/ 32795 h 3279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6126" h="32795" fill="none" extrusionOk="0">
                      <a:moveTo>
                        <a:pt x="0" y="479"/>
                      </a:moveTo>
                      <a:cubicBezTo>
                        <a:pt x="1487" y="160"/>
                        <a:pt x="3004" y="-1"/>
                        <a:pt x="4526" y="0"/>
                      </a:cubicBezTo>
                      <a:cubicBezTo>
                        <a:pt x="16455" y="0"/>
                        <a:pt x="26126" y="9670"/>
                        <a:pt x="26126" y="21600"/>
                      </a:cubicBezTo>
                      <a:cubicBezTo>
                        <a:pt x="26126" y="25547"/>
                        <a:pt x="25044" y="29419"/>
                        <a:pt x="22998" y="32795"/>
                      </a:cubicBezTo>
                    </a:path>
                    <a:path w="26126" h="32795" stroke="0" extrusionOk="0">
                      <a:moveTo>
                        <a:pt x="0" y="479"/>
                      </a:moveTo>
                      <a:cubicBezTo>
                        <a:pt x="1487" y="160"/>
                        <a:pt x="3004" y="-1"/>
                        <a:pt x="4526" y="0"/>
                      </a:cubicBezTo>
                      <a:cubicBezTo>
                        <a:pt x="16455" y="0"/>
                        <a:pt x="26126" y="9670"/>
                        <a:pt x="26126" y="21600"/>
                      </a:cubicBezTo>
                      <a:cubicBezTo>
                        <a:pt x="26126" y="25547"/>
                        <a:pt x="25044" y="29419"/>
                        <a:pt x="22998" y="32795"/>
                      </a:cubicBezTo>
                      <a:lnTo>
                        <a:pt x="4526" y="21600"/>
                      </a:lnTo>
                      <a:lnTo>
                        <a:pt x="0" y="47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53" name="Arc 170"/>
                <p:cNvSpPr>
                  <a:spLocks/>
                </p:cNvSpPr>
                <p:nvPr/>
              </p:nvSpPr>
              <p:spPr bwMode="auto">
                <a:xfrm>
                  <a:off x="890" y="2011"/>
                  <a:ext cx="17" cy="12"/>
                </a:xfrm>
                <a:custGeom>
                  <a:avLst/>
                  <a:gdLst>
                    <a:gd name="T0" fmla="*/ 0 w 25919"/>
                    <a:gd name="T1" fmla="*/ 0 h 33197"/>
                    <a:gd name="T2" fmla="*/ 0 w 25919"/>
                    <a:gd name="T3" fmla="*/ 0 h 33197"/>
                    <a:gd name="T4" fmla="*/ 0 w 25919"/>
                    <a:gd name="T5" fmla="*/ 0 h 33197"/>
                    <a:gd name="T6" fmla="*/ 0 60000 65536"/>
                    <a:gd name="T7" fmla="*/ 0 60000 65536"/>
                    <a:gd name="T8" fmla="*/ 0 60000 65536"/>
                    <a:gd name="T9" fmla="*/ 0 w 25919"/>
                    <a:gd name="T10" fmla="*/ 0 h 33197"/>
                    <a:gd name="T11" fmla="*/ 25919 w 25919"/>
                    <a:gd name="T12" fmla="*/ 33197 h 3319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19" h="33197" fill="none" extrusionOk="0">
                      <a:moveTo>
                        <a:pt x="0" y="436"/>
                      </a:moveTo>
                      <a:cubicBezTo>
                        <a:pt x="1421" y="146"/>
                        <a:pt x="2868" y="-1"/>
                        <a:pt x="4319" y="0"/>
                      </a:cubicBezTo>
                      <a:cubicBezTo>
                        <a:pt x="16248" y="0"/>
                        <a:pt x="25919" y="9670"/>
                        <a:pt x="25919" y="21600"/>
                      </a:cubicBezTo>
                      <a:cubicBezTo>
                        <a:pt x="25919" y="25708"/>
                        <a:pt x="24747" y="29731"/>
                        <a:pt x="22541" y="33196"/>
                      </a:cubicBezTo>
                    </a:path>
                    <a:path w="25919" h="33197" stroke="0" extrusionOk="0">
                      <a:moveTo>
                        <a:pt x="0" y="436"/>
                      </a:moveTo>
                      <a:cubicBezTo>
                        <a:pt x="1421" y="146"/>
                        <a:pt x="2868" y="-1"/>
                        <a:pt x="4319" y="0"/>
                      </a:cubicBezTo>
                      <a:cubicBezTo>
                        <a:pt x="16248" y="0"/>
                        <a:pt x="25919" y="9670"/>
                        <a:pt x="25919" y="21600"/>
                      </a:cubicBezTo>
                      <a:cubicBezTo>
                        <a:pt x="25919" y="25708"/>
                        <a:pt x="24747" y="29731"/>
                        <a:pt x="22541" y="33196"/>
                      </a:cubicBezTo>
                      <a:lnTo>
                        <a:pt x="4319" y="21600"/>
                      </a:lnTo>
                      <a:lnTo>
                        <a:pt x="0" y="43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54" name="Arc 171"/>
                <p:cNvSpPr>
                  <a:spLocks/>
                </p:cNvSpPr>
                <p:nvPr/>
              </p:nvSpPr>
              <p:spPr bwMode="auto">
                <a:xfrm>
                  <a:off x="896" y="2024"/>
                  <a:ext cx="16" cy="13"/>
                </a:xfrm>
                <a:custGeom>
                  <a:avLst/>
                  <a:gdLst>
                    <a:gd name="T0" fmla="*/ 0 w 21600"/>
                    <a:gd name="T1" fmla="*/ 0 h 28809"/>
                    <a:gd name="T2" fmla="*/ 0 w 21600"/>
                    <a:gd name="T3" fmla="*/ 0 h 28809"/>
                    <a:gd name="T4" fmla="*/ 0 w 21600"/>
                    <a:gd name="T5" fmla="*/ 0 h 2880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8809"/>
                    <a:gd name="T11" fmla="*/ 21600 w 21600"/>
                    <a:gd name="T12" fmla="*/ 28809 h 2880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8809" fill="none" extrusionOk="0">
                      <a:moveTo>
                        <a:pt x="13827" y="0"/>
                      </a:moveTo>
                      <a:cubicBezTo>
                        <a:pt x="18752" y="4104"/>
                        <a:pt x="21600" y="10183"/>
                        <a:pt x="21600" y="16594"/>
                      </a:cubicBezTo>
                      <a:cubicBezTo>
                        <a:pt x="21600" y="20954"/>
                        <a:pt x="20280" y="25212"/>
                        <a:pt x="17814" y="28809"/>
                      </a:cubicBezTo>
                    </a:path>
                    <a:path w="21600" h="28809" stroke="0" extrusionOk="0">
                      <a:moveTo>
                        <a:pt x="13827" y="0"/>
                      </a:moveTo>
                      <a:cubicBezTo>
                        <a:pt x="18752" y="4104"/>
                        <a:pt x="21600" y="10183"/>
                        <a:pt x="21600" y="16594"/>
                      </a:cubicBezTo>
                      <a:cubicBezTo>
                        <a:pt x="21600" y="20954"/>
                        <a:pt x="20280" y="25212"/>
                        <a:pt x="17814" y="28809"/>
                      </a:cubicBezTo>
                      <a:lnTo>
                        <a:pt x="0" y="16594"/>
                      </a:lnTo>
                      <a:lnTo>
                        <a:pt x="1382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55" name="Arc 172"/>
                <p:cNvSpPr>
                  <a:spLocks/>
                </p:cNvSpPr>
                <p:nvPr/>
              </p:nvSpPr>
              <p:spPr bwMode="auto">
                <a:xfrm>
                  <a:off x="896" y="2025"/>
                  <a:ext cx="15" cy="12"/>
                </a:xfrm>
                <a:custGeom>
                  <a:avLst/>
                  <a:gdLst>
                    <a:gd name="T0" fmla="*/ 0 w 21600"/>
                    <a:gd name="T1" fmla="*/ 0 h 29422"/>
                    <a:gd name="T2" fmla="*/ 0 w 21600"/>
                    <a:gd name="T3" fmla="*/ 0 h 29422"/>
                    <a:gd name="T4" fmla="*/ 0 w 21600"/>
                    <a:gd name="T5" fmla="*/ 0 h 2942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422"/>
                    <a:gd name="T11" fmla="*/ 21600 w 21600"/>
                    <a:gd name="T12" fmla="*/ 29422 h 2942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422" fill="none" extrusionOk="0">
                      <a:moveTo>
                        <a:pt x="13493" y="-1"/>
                      </a:moveTo>
                      <a:cubicBezTo>
                        <a:pt x="18617" y="4099"/>
                        <a:pt x="21600" y="10305"/>
                        <a:pt x="21600" y="16867"/>
                      </a:cubicBezTo>
                      <a:cubicBezTo>
                        <a:pt x="21600" y="21368"/>
                        <a:pt x="20193" y="25758"/>
                        <a:pt x="17576" y="29421"/>
                      </a:cubicBezTo>
                    </a:path>
                    <a:path w="21600" h="29422" stroke="0" extrusionOk="0">
                      <a:moveTo>
                        <a:pt x="13493" y="-1"/>
                      </a:moveTo>
                      <a:cubicBezTo>
                        <a:pt x="18617" y="4099"/>
                        <a:pt x="21600" y="10305"/>
                        <a:pt x="21600" y="16867"/>
                      </a:cubicBezTo>
                      <a:cubicBezTo>
                        <a:pt x="21600" y="21368"/>
                        <a:pt x="20193" y="25758"/>
                        <a:pt x="17576" y="29421"/>
                      </a:cubicBezTo>
                      <a:lnTo>
                        <a:pt x="0" y="16867"/>
                      </a:lnTo>
                      <a:lnTo>
                        <a:pt x="13493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56" name="Arc 173"/>
                <p:cNvSpPr>
                  <a:spLocks/>
                </p:cNvSpPr>
                <p:nvPr/>
              </p:nvSpPr>
              <p:spPr bwMode="auto">
                <a:xfrm>
                  <a:off x="890" y="2037"/>
                  <a:ext cx="20" cy="19"/>
                </a:xfrm>
                <a:custGeom>
                  <a:avLst/>
                  <a:gdLst>
                    <a:gd name="T0" fmla="*/ 0 w 28431"/>
                    <a:gd name="T1" fmla="*/ 0 h 27648"/>
                    <a:gd name="T2" fmla="*/ 0 w 28431"/>
                    <a:gd name="T3" fmla="*/ 0 h 27648"/>
                    <a:gd name="T4" fmla="*/ 0 w 28431"/>
                    <a:gd name="T5" fmla="*/ 0 h 27648"/>
                    <a:gd name="T6" fmla="*/ 0 60000 65536"/>
                    <a:gd name="T7" fmla="*/ 0 60000 65536"/>
                    <a:gd name="T8" fmla="*/ 0 60000 65536"/>
                    <a:gd name="T9" fmla="*/ 0 w 28431"/>
                    <a:gd name="T10" fmla="*/ 0 h 27648"/>
                    <a:gd name="T11" fmla="*/ 28431 w 28431"/>
                    <a:gd name="T12" fmla="*/ 27648 h 2764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431" h="27648" fill="none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</a:path>
                    <a:path w="28431" h="27648" stroke="0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  <a:lnTo>
                        <a:pt x="6831" y="6048"/>
                      </a:lnTo>
                      <a:lnTo>
                        <a:pt x="27566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57" name="Arc 174"/>
                <p:cNvSpPr>
                  <a:spLocks/>
                </p:cNvSpPr>
                <p:nvPr/>
              </p:nvSpPr>
              <p:spPr bwMode="auto">
                <a:xfrm>
                  <a:off x="891" y="2037"/>
                  <a:ext cx="18" cy="18"/>
                </a:xfrm>
                <a:custGeom>
                  <a:avLst/>
                  <a:gdLst>
                    <a:gd name="T0" fmla="*/ 0 w 28431"/>
                    <a:gd name="T1" fmla="*/ 0 h 27648"/>
                    <a:gd name="T2" fmla="*/ 0 w 28431"/>
                    <a:gd name="T3" fmla="*/ 0 h 27648"/>
                    <a:gd name="T4" fmla="*/ 0 w 28431"/>
                    <a:gd name="T5" fmla="*/ 0 h 27648"/>
                    <a:gd name="T6" fmla="*/ 0 60000 65536"/>
                    <a:gd name="T7" fmla="*/ 0 60000 65536"/>
                    <a:gd name="T8" fmla="*/ 0 60000 65536"/>
                    <a:gd name="T9" fmla="*/ 0 w 28431"/>
                    <a:gd name="T10" fmla="*/ 0 h 27648"/>
                    <a:gd name="T11" fmla="*/ 28431 w 28431"/>
                    <a:gd name="T12" fmla="*/ 27648 h 2764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431" h="27648" fill="none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</a:path>
                    <a:path w="28431" h="27648" stroke="0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  <a:lnTo>
                        <a:pt x="6831" y="6048"/>
                      </a:lnTo>
                      <a:lnTo>
                        <a:pt x="27566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58" name="Arc 175"/>
                <p:cNvSpPr>
                  <a:spLocks/>
                </p:cNvSpPr>
                <p:nvPr/>
              </p:nvSpPr>
              <p:spPr bwMode="auto">
                <a:xfrm>
                  <a:off x="820" y="2024"/>
                  <a:ext cx="10" cy="17"/>
                </a:xfrm>
                <a:custGeom>
                  <a:avLst/>
                  <a:gdLst>
                    <a:gd name="T0" fmla="*/ 0 w 21600"/>
                    <a:gd name="T1" fmla="*/ 0 h 41382"/>
                    <a:gd name="T2" fmla="*/ 0 w 21600"/>
                    <a:gd name="T3" fmla="*/ 0 h 41382"/>
                    <a:gd name="T4" fmla="*/ 0 w 21600"/>
                    <a:gd name="T5" fmla="*/ 0 h 4138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382"/>
                    <a:gd name="T11" fmla="*/ 21600 w 21600"/>
                    <a:gd name="T12" fmla="*/ 41382 h 4138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382" fill="none" extrusionOk="0">
                      <a:moveTo>
                        <a:pt x="13091" y="41381"/>
                      </a:moveTo>
                      <a:cubicBezTo>
                        <a:pt x="5149" y="37977"/>
                        <a:pt x="0" y="30168"/>
                        <a:pt x="0" y="21528"/>
                      </a:cubicBezTo>
                      <a:cubicBezTo>
                        <a:pt x="-1" y="10281"/>
                        <a:pt x="8629" y="916"/>
                        <a:pt x="19838" y="-1"/>
                      </a:cubicBezTo>
                    </a:path>
                    <a:path w="21600" h="41382" stroke="0" extrusionOk="0">
                      <a:moveTo>
                        <a:pt x="13091" y="41381"/>
                      </a:moveTo>
                      <a:cubicBezTo>
                        <a:pt x="5149" y="37977"/>
                        <a:pt x="0" y="30168"/>
                        <a:pt x="0" y="21528"/>
                      </a:cubicBezTo>
                      <a:cubicBezTo>
                        <a:pt x="-1" y="10281"/>
                        <a:pt x="8629" y="916"/>
                        <a:pt x="19838" y="-1"/>
                      </a:cubicBezTo>
                      <a:lnTo>
                        <a:pt x="21600" y="21528"/>
                      </a:lnTo>
                      <a:lnTo>
                        <a:pt x="13091" y="413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59" name="Arc 176"/>
                <p:cNvSpPr>
                  <a:spLocks/>
                </p:cNvSpPr>
                <p:nvPr/>
              </p:nvSpPr>
              <p:spPr bwMode="auto">
                <a:xfrm>
                  <a:off x="821" y="2025"/>
                  <a:ext cx="9" cy="15"/>
                </a:xfrm>
                <a:custGeom>
                  <a:avLst/>
                  <a:gdLst>
                    <a:gd name="T0" fmla="*/ 0 w 21600"/>
                    <a:gd name="T1" fmla="*/ 0 h 41421"/>
                    <a:gd name="T2" fmla="*/ 0 w 21600"/>
                    <a:gd name="T3" fmla="*/ 0 h 41421"/>
                    <a:gd name="T4" fmla="*/ 0 w 21600"/>
                    <a:gd name="T5" fmla="*/ 0 h 4142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21"/>
                    <a:gd name="T11" fmla="*/ 21600 w 21600"/>
                    <a:gd name="T12" fmla="*/ 41421 h 414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21" fill="none" extrusionOk="0">
                      <a:moveTo>
                        <a:pt x="13179" y="41421"/>
                      </a:moveTo>
                      <a:cubicBezTo>
                        <a:pt x="5190" y="38039"/>
                        <a:pt x="0" y="30205"/>
                        <a:pt x="0" y="21530"/>
                      </a:cubicBezTo>
                      <a:cubicBezTo>
                        <a:pt x="-1" y="10275"/>
                        <a:pt x="8641" y="906"/>
                        <a:pt x="19860" y="0"/>
                      </a:cubicBezTo>
                    </a:path>
                    <a:path w="21600" h="41421" stroke="0" extrusionOk="0">
                      <a:moveTo>
                        <a:pt x="13179" y="41421"/>
                      </a:moveTo>
                      <a:cubicBezTo>
                        <a:pt x="5190" y="38039"/>
                        <a:pt x="0" y="30205"/>
                        <a:pt x="0" y="21530"/>
                      </a:cubicBezTo>
                      <a:cubicBezTo>
                        <a:pt x="-1" y="10275"/>
                        <a:pt x="8641" y="906"/>
                        <a:pt x="19860" y="0"/>
                      </a:cubicBezTo>
                      <a:lnTo>
                        <a:pt x="21600" y="21530"/>
                      </a:lnTo>
                      <a:lnTo>
                        <a:pt x="13179" y="4142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60" name="Arc 177"/>
                <p:cNvSpPr>
                  <a:spLocks/>
                </p:cNvSpPr>
                <p:nvPr/>
              </p:nvSpPr>
              <p:spPr bwMode="auto">
                <a:xfrm>
                  <a:off x="849" y="2048"/>
                  <a:ext cx="42" cy="12"/>
                </a:xfrm>
                <a:custGeom>
                  <a:avLst/>
                  <a:gdLst>
                    <a:gd name="T0" fmla="*/ 0 w 39208"/>
                    <a:gd name="T1" fmla="*/ 0 h 21600"/>
                    <a:gd name="T2" fmla="*/ 0 w 39208"/>
                    <a:gd name="T3" fmla="*/ 0 h 21600"/>
                    <a:gd name="T4" fmla="*/ 0 w 39208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208"/>
                    <a:gd name="T10" fmla="*/ 0 h 21600"/>
                    <a:gd name="T11" fmla="*/ 39208 w 39208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208" h="21600" fill="none" extrusionOk="0">
                      <a:moveTo>
                        <a:pt x="39208" y="11629"/>
                      </a:moveTo>
                      <a:cubicBezTo>
                        <a:pt x="35239" y="17840"/>
                        <a:pt x="28377" y="21599"/>
                        <a:pt x="21006" y="21600"/>
                      </a:cubicBezTo>
                      <a:cubicBezTo>
                        <a:pt x="11015" y="21600"/>
                        <a:pt x="2328" y="14748"/>
                        <a:pt x="0" y="5032"/>
                      </a:cubicBezTo>
                    </a:path>
                    <a:path w="39208" h="21600" stroke="0" extrusionOk="0">
                      <a:moveTo>
                        <a:pt x="39208" y="11629"/>
                      </a:moveTo>
                      <a:cubicBezTo>
                        <a:pt x="35239" y="17840"/>
                        <a:pt x="28377" y="21599"/>
                        <a:pt x="21006" y="21600"/>
                      </a:cubicBezTo>
                      <a:cubicBezTo>
                        <a:pt x="11015" y="21600"/>
                        <a:pt x="2328" y="14748"/>
                        <a:pt x="0" y="5032"/>
                      </a:cubicBezTo>
                      <a:lnTo>
                        <a:pt x="21006" y="0"/>
                      </a:lnTo>
                      <a:lnTo>
                        <a:pt x="39208" y="1162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61" name="Arc 178"/>
                <p:cNvSpPr>
                  <a:spLocks/>
                </p:cNvSpPr>
                <p:nvPr/>
              </p:nvSpPr>
              <p:spPr bwMode="auto">
                <a:xfrm>
                  <a:off x="850" y="2048"/>
                  <a:ext cx="40" cy="11"/>
                </a:xfrm>
                <a:custGeom>
                  <a:avLst/>
                  <a:gdLst>
                    <a:gd name="T0" fmla="*/ 0 w 38927"/>
                    <a:gd name="T1" fmla="*/ 0 h 21600"/>
                    <a:gd name="T2" fmla="*/ 0 w 38927"/>
                    <a:gd name="T3" fmla="*/ 0 h 21600"/>
                    <a:gd name="T4" fmla="*/ 0 w 3892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927"/>
                    <a:gd name="T10" fmla="*/ 0 h 21600"/>
                    <a:gd name="T11" fmla="*/ 38927 w 3892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927" h="21600" fill="none" extrusionOk="0">
                      <a:moveTo>
                        <a:pt x="38926" y="11981"/>
                      </a:moveTo>
                      <a:cubicBezTo>
                        <a:pt x="34920" y="17990"/>
                        <a:pt x="28176" y="21599"/>
                        <a:pt x="20955" y="21600"/>
                      </a:cubicBezTo>
                      <a:cubicBezTo>
                        <a:pt x="11043" y="21600"/>
                        <a:pt x="2403" y="14854"/>
                        <a:pt x="-1" y="5239"/>
                      </a:cubicBezTo>
                    </a:path>
                    <a:path w="38927" h="21600" stroke="0" extrusionOk="0">
                      <a:moveTo>
                        <a:pt x="38926" y="11981"/>
                      </a:moveTo>
                      <a:cubicBezTo>
                        <a:pt x="34920" y="17990"/>
                        <a:pt x="28176" y="21599"/>
                        <a:pt x="20955" y="21600"/>
                      </a:cubicBezTo>
                      <a:cubicBezTo>
                        <a:pt x="11043" y="21600"/>
                        <a:pt x="2403" y="14854"/>
                        <a:pt x="-1" y="5239"/>
                      </a:cubicBezTo>
                      <a:lnTo>
                        <a:pt x="20955" y="0"/>
                      </a:lnTo>
                      <a:lnTo>
                        <a:pt x="38926" y="119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</p:grpSp>
        </p:grpSp>
      </p:grpSp>
      <p:grpSp>
        <p:nvGrpSpPr>
          <p:cNvPr id="80902" name="Group 356"/>
          <p:cNvGrpSpPr>
            <a:grpSpLocks/>
          </p:cNvGrpSpPr>
          <p:nvPr/>
        </p:nvGrpSpPr>
        <p:grpSpPr bwMode="auto">
          <a:xfrm>
            <a:off x="3660523" y="2631964"/>
            <a:ext cx="1800067" cy="1622595"/>
            <a:chOff x="1358" y="1894"/>
            <a:chExt cx="2981" cy="1793"/>
          </a:xfrm>
        </p:grpSpPr>
        <p:sp>
          <p:nvSpPr>
            <p:cNvPr id="81026" name="Oval 357"/>
            <p:cNvSpPr>
              <a:spLocks noChangeArrowheads="1"/>
            </p:cNvSpPr>
            <p:nvPr/>
          </p:nvSpPr>
          <p:spPr bwMode="auto">
            <a:xfrm>
              <a:off x="2376" y="1894"/>
              <a:ext cx="1299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1027" name="Oval 358"/>
            <p:cNvSpPr>
              <a:spLocks noChangeArrowheads="1"/>
            </p:cNvSpPr>
            <p:nvPr/>
          </p:nvSpPr>
          <p:spPr bwMode="auto">
            <a:xfrm>
              <a:off x="1662" y="2088"/>
              <a:ext cx="996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1028" name="Oval 359"/>
            <p:cNvSpPr>
              <a:spLocks noChangeArrowheads="1"/>
            </p:cNvSpPr>
            <p:nvPr/>
          </p:nvSpPr>
          <p:spPr bwMode="auto">
            <a:xfrm>
              <a:off x="1358" y="2535"/>
              <a:ext cx="672" cy="605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1029" name="Oval 360"/>
            <p:cNvSpPr>
              <a:spLocks noChangeArrowheads="1"/>
            </p:cNvSpPr>
            <p:nvPr/>
          </p:nvSpPr>
          <p:spPr bwMode="auto">
            <a:xfrm>
              <a:off x="1561" y="2801"/>
              <a:ext cx="1010" cy="656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1030" name="Oval 361"/>
            <p:cNvSpPr>
              <a:spLocks noChangeArrowheads="1"/>
            </p:cNvSpPr>
            <p:nvPr/>
          </p:nvSpPr>
          <p:spPr bwMode="auto">
            <a:xfrm>
              <a:off x="2275" y="2909"/>
              <a:ext cx="1509" cy="77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1031" name="Oval 362"/>
            <p:cNvSpPr>
              <a:spLocks noChangeArrowheads="1"/>
            </p:cNvSpPr>
            <p:nvPr/>
          </p:nvSpPr>
          <p:spPr bwMode="auto">
            <a:xfrm>
              <a:off x="3235" y="2110"/>
              <a:ext cx="967" cy="583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1032" name="Oval 363"/>
            <p:cNvSpPr>
              <a:spLocks noChangeArrowheads="1"/>
            </p:cNvSpPr>
            <p:nvPr/>
          </p:nvSpPr>
          <p:spPr bwMode="auto">
            <a:xfrm>
              <a:off x="3379" y="2484"/>
              <a:ext cx="960" cy="584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1033" name="Oval 364"/>
            <p:cNvSpPr>
              <a:spLocks noChangeArrowheads="1"/>
            </p:cNvSpPr>
            <p:nvPr/>
          </p:nvSpPr>
          <p:spPr bwMode="auto">
            <a:xfrm>
              <a:off x="3293" y="2607"/>
              <a:ext cx="953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1034" name="Oval 365"/>
            <p:cNvSpPr>
              <a:spLocks noChangeArrowheads="1"/>
            </p:cNvSpPr>
            <p:nvPr/>
          </p:nvSpPr>
          <p:spPr bwMode="auto">
            <a:xfrm>
              <a:off x="1900" y="2319"/>
              <a:ext cx="1934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</p:grpSp>
      <p:grpSp>
        <p:nvGrpSpPr>
          <p:cNvPr id="80903" name="Group 366"/>
          <p:cNvGrpSpPr>
            <a:grpSpLocks/>
          </p:cNvGrpSpPr>
          <p:nvPr/>
        </p:nvGrpSpPr>
        <p:grpSpPr bwMode="auto">
          <a:xfrm>
            <a:off x="5387700" y="2725454"/>
            <a:ext cx="2410124" cy="1678055"/>
            <a:chOff x="1358" y="1894"/>
            <a:chExt cx="2981" cy="1793"/>
          </a:xfrm>
        </p:grpSpPr>
        <p:sp>
          <p:nvSpPr>
            <p:cNvPr id="81017" name="Oval 367"/>
            <p:cNvSpPr>
              <a:spLocks noChangeArrowheads="1"/>
            </p:cNvSpPr>
            <p:nvPr/>
          </p:nvSpPr>
          <p:spPr bwMode="auto">
            <a:xfrm>
              <a:off x="2376" y="1894"/>
              <a:ext cx="1299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1018" name="Oval 368"/>
            <p:cNvSpPr>
              <a:spLocks noChangeArrowheads="1"/>
            </p:cNvSpPr>
            <p:nvPr/>
          </p:nvSpPr>
          <p:spPr bwMode="auto">
            <a:xfrm>
              <a:off x="1662" y="2088"/>
              <a:ext cx="996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1019" name="Oval 369"/>
            <p:cNvSpPr>
              <a:spLocks noChangeArrowheads="1"/>
            </p:cNvSpPr>
            <p:nvPr/>
          </p:nvSpPr>
          <p:spPr bwMode="auto">
            <a:xfrm>
              <a:off x="1358" y="2535"/>
              <a:ext cx="672" cy="605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1020" name="Oval 370"/>
            <p:cNvSpPr>
              <a:spLocks noChangeArrowheads="1"/>
            </p:cNvSpPr>
            <p:nvPr/>
          </p:nvSpPr>
          <p:spPr bwMode="auto">
            <a:xfrm>
              <a:off x="1561" y="2801"/>
              <a:ext cx="1010" cy="656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1021" name="Oval 371"/>
            <p:cNvSpPr>
              <a:spLocks noChangeArrowheads="1"/>
            </p:cNvSpPr>
            <p:nvPr/>
          </p:nvSpPr>
          <p:spPr bwMode="auto">
            <a:xfrm>
              <a:off x="2275" y="2909"/>
              <a:ext cx="1509" cy="77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1022" name="Oval 372"/>
            <p:cNvSpPr>
              <a:spLocks noChangeArrowheads="1"/>
            </p:cNvSpPr>
            <p:nvPr/>
          </p:nvSpPr>
          <p:spPr bwMode="auto">
            <a:xfrm>
              <a:off x="3235" y="2110"/>
              <a:ext cx="967" cy="583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1023" name="Oval 373"/>
            <p:cNvSpPr>
              <a:spLocks noChangeArrowheads="1"/>
            </p:cNvSpPr>
            <p:nvPr/>
          </p:nvSpPr>
          <p:spPr bwMode="auto">
            <a:xfrm>
              <a:off x="3379" y="2484"/>
              <a:ext cx="960" cy="584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1024" name="Oval 374"/>
            <p:cNvSpPr>
              <a:spLocks noChangeArrowheads="1"/>
            </p:cNvSpPr>
            <p:nvPr/>
          </p:nvSpPr>
          <p:spPr bwMode="auto">
            <a:xfrm>
              <a:off x="3293" y="2607"/>
              <a:ext cx="953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1025" name="Oval 375"/>
            <p:cNvSpPr>
              <a:spLocks noChangeArrowheads="1"/>
            </p:cNvSpPr>
            <p:nvPr/>
          </p:nvSpPr>
          <p:spPr bwMode="auto">
            <a:xfrm>
              <a:off x="1900" y="2319"/>
              <a:ext cx="1934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</p:grpSp>
      <p:grpSp>
        <p:nvGrpSpPr>
          <p:cNvPr id="80904" name="Group 376"/>
          <p:cNvGrpSpPr>
            <a:grpSpLocks/>
          </p:cNvGrpSpPr>
          <p:nvPr/>
        </p:nvGrpSpPr>
        <p:grpSpPr bwMode="auto">
          <a:xfrm>
            <a:off x="5420975" y="2755560"/>
            <a:ext cx="2389525" cy="1706577"/>
            <a:chOff x="1358" y="1886"/>
            <a:chExt cx="2989" cy="1810"/>
          </a:xfrm>
        </p:grpSpPr>
        <p:sp>
          <p:nvSpPr>
            <p:cNvPr id="81001" name="Arc 377"/>
            <p:cNvSpPr>
              <a:spLocks/>
            </p:cNvSpPr>
            <p:nvPr/>
          </p:nvSpPr>
          <p:spPr bwMode="auto">
            <a:xfrm>
              <a:off x="2404" y="1886"/>
              <a:ext cx="1247" cy="375"/>
            </a:xfrm>
            <a:custGeom>
              <a:avLst/>
              <a:gdLst>
                <a:gd name="T0" fmla="*/ 0 w 40985"/>
                <a:gd name="T1" fmla="*/ 0 h 21600"/>
                <a:gd name="T2" fmla="*/ 0 w 40985"/>
                <a:gd name="T3" fmla="*/ 0 h 21600"/>
                <a:gd name="T4" fmla="*/ 0 w 409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85"/>
                <a:gd name="T10" fmla="*/ 0 h 21600"/>
                <a:gd name="T11" fmla="*/ 40985 w 409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85" h="21600" fill="none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</a:path>
                <a:path w="40985" h="21600" stroke="0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  <a:lnTo>
                    <a:pt x="20666" y="21600"/>
                  </a:lnTo>
                  <a:lnTo>
                    <a:pt x="0" y="15316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1002" name="Arc 378"/>
            <p:cNvSpPr>
              <a:spLocks/>
            </p:cNvSpPr>
            <p:nvPr/>
          </p:nvSpPr>
          <p:spPr bwMode="auto">
            <a:xfrm>
              <a:off x="2412" y="1893"/>
              <a:ext cx="1232" cy="368"/>
            </a:xfrm>
            <a:custGeom>
              <a:avLst/>
              <a:gdLst>
                <a:gd name="T0" fmla="*/ 0 w 40951"/>
                <a:gd name="T1" fmla="*/ 0 h 21600"/>
                <a:gd name="T2" fmla="*/ 0 w 40951"/>
                <a:gd name="T3" fmla="*/ 0 h 21600"/>
                <a:gd name="T4" fmla="*/ 0 w 40951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51"/>
                <a:gd name="T10" fmla="*/ 0 h 21600"/>
                <a:gd name="T11" fmla="*/ 40951 w 409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51" h="21600" fill="none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</a:path>
                <a:path w="40951" h="21600" stroke="0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  <a:lnTo>
                    <a:pt x="20651" y="21600"/>
                  </a:lnTo>
                  <a:lnTo>
                    <a:pt x="-1" y="1526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1003" name="Arc 379"/>
            <p:cNvSpPr>
              <a:spLocks/>
            </p:cNvSpPr>
            <p:nvPr/>
          </p:nvSpPr>
          <p:spPr bwMode="auto">
            <a:xfrm>
              <a:off x="1662" y="2081"/>
              <a:ext cx="766" cy="446"/>
            </a:xfrm>
            <a:custGeom>
              <a:avLst/>
              <a:gdLst>
                <a:gd name="T0" fmla="*/ 0 w 33007"/>
                <a:gd name="T1" fmla="*/ 0 h 25698"/>
                <a:gd name="T2" fmla="*/ 0 w 33007"/>
                <a:gd name="T3" fmla="*/ 0 h 25698"/>
                <a:gd name="T4" fmla="*/ 0 w 33007"/>
                <a:gd name="T5" fmla="*/ 0 h 25698"/>
                <a:gd name="T6" fmla="*/ 0 60000 65536"/>
                <a:gd name="T7" fmla="*/ 0 60000 65536"/>
                <a:gd name="T8" fmla="*/ 0 60000 65536"/>
                <a:gd name="T9" fmla="*/ 0 w 33007"/>
                <a:gd name="T10" fmla="*/ 0 h 25698"/>
                <a:gd name="T11" fmla="*/ 33007 w 33007"/>
                <a:gd name="T12" fmla="*/ 25698 h 256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007" h="25698" fill="none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</a:path>
                <a:path w="33007" h="25698" stroke="0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  <a:lnTo>
                    <a:pt x="21600" y="21600"/>
                  </a:lnTo>
                  <a:lnTo>
                    <a:pt x="392" y="256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1004" name="Arc 380"/>
            <p:cNvSpPr>
              <a:spLocks/>
            </p:cNvSpPr>
            <p:nvPr/>
          </p:nvSpPr>
          <p:spPr bwMode="auto">
            <a:xfrm>
              <a:off x="1669" y="2088"/>
              <a:ext cx="755" cy="438"/>
            </a:xfrm>
            <a:custGeom>
              <a:avLst/>
              <a:gdLst>
                <a:gd name="T0" fmla="*/ 0 w 32968"/>
                <a:gd name="T1" fmla="*/ 0 h 25717"/>
                <a:gd name="T2" fmla="*/ 0 w 32968"/>
                <a:gd name="T3" fmla="*/ 0 h 25717"/>
                <a:gd name="T4" fmla="*/ 0 w 32968"/>
                <a:gd name="T5" fmla="*/ 0 h 25717"/>
                <a:gd name="T6" fmla="*/ 0 60000 65536"/>
                <a:gd name="T7" fmla="*/ 0 60000 65536"/>
                <a:gd name="T8" fmla="*/ 0 60000 65536"/>
                <a:gd name="T9" fmla="*/ 0 w 32968"/>
                <a:gd name="T10" fmla="*/ 0 h 25717"/>
                <a:gd name="T11" fmla="*/ 32968 w 32968"/>
                <a:gd name="T12" fmla="*/ 25717 h 257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968" h="25717" fill="none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</a:path>
                <a:path w="32968" h="25717" stroke="0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  <a:lnTo>
                    <a:pt x="21600" y="21600"/>
                  </a:lnTo>
                  <a:lnTo>
                    <a:pt x="395" y="25717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1005" name="Arc 381"/>
            <p:cNvSpPr>
              <a:spLocks/>
            </p:cNvSpPr>
            <p:nvPr/>
          </p:nvSpPr>
          <p:spPr bwMode="auto">
            <a:xfrm>
              <a:off x="1553" y="3120"/>
              <a:ext cx="773" cy="345"/>
            </a:xfrm>
            <a:custGeom>
              <a:avLst/>
              <a:gdLst>
                <a:gd name="T0" fmla="*/ 0 w 32097"/>
                <a:gd name="T1" fmla="*/ 0 h 21984"/>
                <a:gd name="T2" fmla="*/ 0 w 32097"/>
                <a:gd name="T3" fmla="*/ 0 h 21984"/>
                <a:gd name="T4" fmla="*/ 0 w 32097"/>
                <a:gd name="T5" fmla="*/ 0 h 21984"/>
                <a:gd name="T6" fmla="*/ 0 60000 65536"/>
                <a:gd name="T7" fmla="*/ 0 60000 65536"/>
                <a:gd name="T8" fmla="*/ 0 60000 65536"/>
                <a:gd name="T9" fmla="*/ 0 w 32097"/>
                <a:gd name="T10" fmla="*/ 0 h 21984"/>
                <a:gd name="T11" fmla="*/ 32097 w 32097"/>
                <a:gd name="T12" fmla="*/ 21984 h 219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97" h="21984" fill="none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</a:path>
                <a:path w="32097" h="21984" stroke="0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  <a:lnTo>
                    <a:pt x="21600" y="384"/>
                  </a:lnTo>
                  <a:lnTo>
                    <a:pt x="32096" y="19261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1006" name="Arc 382"/>
            <p:cNvSpPr>
              <a:spLocks/>
            </p:cNvSpPr>
            <p:nvPr/>
          </p:nvSpPr>
          <p:spPr bwMode="auto">
            <a:xfrm>
              <a:off x="1560" y="3120"/>
              <a:ext cx="761" cy="337"/>
            </a:xfrm>
            <a:custGeom>
              <a:avLst/>
              <a:gdLst>
                <a:gd name="T0" fmla="*/ 0 w 32039"/>
                <a:gd name="T1" fmla="*/ 0 h 21986"/>
                <a:gd name="T2" fmla="*/ 0 w 32039"/>
                <a:gd name="T3" fmla="*/ 0 h 21986"/>
                <a:gd name="T4" fmla="*/ 0 w 32039"/>
                <a:gd name="T5" fmla="*/ 0 h 21986"/>
                <a:gd name="T6" fmla="*/ 0 60000 65536"/>
                <a:gd name="T7" fmla="*/ 0 60000 65536"/>
                <a:gd name="T8" fmla="*/ 0 60000 65536"/>
                <a:gd name="T9" fmla="*/ 0 w 32039"/>
                <a:gd name="T10" fmla="*/ 0 h 21986"/>
                <a:gd name="T11" fmla="*/ 32039 w 32039"/>
                <a:gd name="T12" fmla="*/ 21986 h 219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39" h="21986" fill="none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</a:path>
                <a:path w="32039" h="21986" stroke="0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  <a:lnTo>
                    <a:pt x="21600" y="386"/>
                  </a:lnTo>
                  <a:lnTo>
                    <a:pt x="32038" y="19295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1007" name="Arc 383"/>
            <p:cNvSpPr>
              <a:spLocks/>
            </p:cNvSpPr>
            <p:nvPr/>
          </p:nvSpPr>
          <p:spPr bwMode="auto">
            <a:xfrm>
              <a:off x="3626" y="2103"/>
              <a:ext cx="584" cy="427"/>
            </a:xfrm>
            <a:custGeom>
              <a:avLst/>
              <a:gdLst>
                <a:gd name="T0" fmla="*/ 0 w 26070"/>
                <a:gd name="T1" fmla="*/ 0 h 31631"/>
                <a:gd name="T2" fmla="*/ 0 w 26070"/>
                <a:gd name="T3" fmla="*/ 0 h 31631"/>
                <a:gd name="T4" fmla="*/ 0 w 26070"/>
                <a:gd name="T5" fmla="*/ 0 h 31631"/>
                <a:gd name="T6" fmla="*/ 0 60000 65536"/>
                <a:gd name="T7" fmla="*/ 0 60000 65536"/>
                <a:gd name="T8" fmla="*/ 0 60000 65536"/>
                <a:gd name="T9" fmla="*/ 0 w 26070"/>
                <a:gd name="T10" fmla="*/ 0 h 31631"/>
                <a:gd name="T11" fmla="*/ 26070 w 26070"/>
                <a:gd name="T12" fmla="*/ 31631 h 31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70" h="31631" fill="none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</a:path>
                <a:path w="26070" h="31631" stroke="0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  <a:lnTo>
                    <a:pt x="4470" y="21600"/>
                  </a:lnTo>
                  <a:lnTo>
                    <a:pt x="-1" y="46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1008" name="Arc 384"/>
            <p:cNvSpPr>
              <a:spLocks/>
            </p:cNvSpPr>
            <p:nvPr/>
          </p:nvSpPr>
          <p:spPr bwMode="auto">
            <a:xfrm>
              <a:off x="3628" y="2110"/>
              <a:ext cx="574" cy="418"/>
            </a:xfrm>
            <a:custGeom>
              <a:avLst/>
              <a:gdLst>
                <a:gd name="T0" fmla="*/ 0 w 26029"/>
                <a:gd name="T1" fmla="*/ 0 h 31708"/>
                <a:gd name="T2" fmla="*/ 0 w 26029"/>
                <a:gd name="T3" fmla="*/ 0 h 31708"/>
                <a:gd name="T4" fmla="*/ 0 w 26029"/>
                <a:gd name="T5" fmla="*/ 0 h 31708"/>
                <a:gd name="T6" fmla="*/ 0 60000 65536"/>
                <a:gd name="T7" fmla="*/ 0 60000 65536"/>
                <a:gd name="T8" fmla="*/ 0 60000 65536"/>
                <a:gd name="T9" fmla="*/ 0 w 26029"/>
                <a:gd name="T10" fmla="*/ 0 h 31708"/>
                <a:gd name="T11" fmla="*/ 26029 w 26029"/>
                <a:gd name="T12" fmla="*/ 31708 h 317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29" h="31708" fill="none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</a:path>
                <a:path w="26029" h="31708" stroke="0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  <a:lnTo>
                    <a:pt x="4429" y="21600"/>
                  </a:lnTo>
                  <a:lnTo>
                    <a:pt x="-1" y="4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1009" name="Arc 385"/>
            <p:cNvSpPr>
              <a:spLocks/>
            </p:cNvSpPr>
            <p:nvPr/>
          </p:nvSpPr>
          <p:spPr bwMode="auto">
            <a:xfrm>
              <a:off x="3791" y="2534"/>
              <a:ext cx="556" cy="428"/>
            </a:xfrm>
            <a:custGeom>
              <a:avLst/>
              <a:gdLst>
                <a:gd name="T0" fmla="*/ 0 w 21600"/>
                <a:gd name="T1" fmla="*/ 0 h 29154"/>
                <a:gd name="T2" fmla="*/ 0 w 21600"/>
                <a:gd name="T3" fmla="*/ 0 h 29154"/>
                <a:gd name="T4" fmla="*/ 0 w 21600"/>
                <a:gd name="T5" fmla="*/ 0 h 2915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154"/>
                <a:gd name="T11" fmla="*/ 21600 w 21600"/>
                <a:gd name="T12" fmla="*/ 29154 h 291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154" fill="none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</a:path>
                <a:path w="21600" h="29154" stroke="0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  <a:lnTo>
                    <a:pt x="0" y="16794"/>
                  </a:lnTo>
                  <a:lnTo>
                    <a:pt x="13583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1010" name="Arc 386"/>
            <p:cNvSpPr>
              <a:spLocks/>
            </p:cNvSpPr>
            <p:nvPr/>
          </p:nvSpPr>
          <p:spPr bwMode="auto">
            <a:xfrm>
              <a:off x="3791" y="2538"/>
              <a:ext cx="549" cy="420"/>
            </a:xfrm>
            <a:custGeom>
              <a:avLst/>
              <a:gdLst>
                <a:gd name="T0" fmla="*/ 0 w 21600"/>
                <a:gd name="T1" fmla="*/ 0 h 29298"/>
                <a:gd name="T2" fmla="*/ 0 w 21600"/>
                <a:gd name="T3" fmla="*/ 0 h 29298"/>
                <a:gd name="T4" fmla="*/ 0 w 21600"/>
                <a:gd name="T5" fmla="*/ 0 h 292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298"/>
                <a:gd name="T11" fmla="*/ 21600 w 21600"/>
                <a:gd name="T12" fmla="*/ 29298 h 29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298" fill="none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</a:path>
                <a:path w="21600" h="29298" stroke="0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  <a:lnTo>
                    <a:pt x="0" y="16858"/>
                  </a:lnTo>
                  <a:lnTo>
                    <a:pt x="13504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1011" name="Arc 387"/>
            <p:cNvSpPr>
              <a:spLocks/>
            </p:cNvSpPr>
            <p:nvPr/>
          </p:nvSpPr>
          <p:spPr bwMode="auto">
            <a:xfrm>
              <a:off x="3609" y="2973"/>
              <a:ext cx="651" cy="607"/>
            </a:xfrm>
            <a:custGeom>
              <a:avLst/>
              <a:gdLst>
                <a:gd name="T0" fmla="*/ 0 w 28655"/>
                <a:gd name="T1" fmla="*/ 0 h 27157"/>
                <a:gd name="T2" fmla="*/ 0 w 28655"/>
                <a:gd name="T3" fmla="*/ 0 h 27157"/>
                <a:gd name="T4" fmla="*/ 0 w 28655"/>
                <a:gd name="T5" fmla="*/ 0 h 27157"/>
                <a:gd name="T6" fmla="*/ 0 60000 65536"/>
                <a:gd name="T7" fmla="*/ 0 60000 65536"/>
                <a:gd name="T8" fmla="*/ 0 60000 65536"/>
                <a:gd name="T9" fmla="*/ 0 w 28655"/>
                <a:gd name="T10" fmla="*/ 0 h 27157"/>
                <a:gd name="T11" fmla="*/ 28655 w 28655"/>
                <a:gd name="T12" fmla="*/ 27157 h 271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5" h="27157" fill="none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</a:path>
                <a:path w="28655" h="27157" stroke="0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  <a:lnTo>
                    <a:pt x="7055" y="5557"/>
                  </a:lnTo>
                  <a:lnTo>
                    <a:pt x="27927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1012" name="Arc 388"/>
            <p:cNvSpPr>
              <a:spLocks/>
            </p:cNvSpPr>
            <p:nvPr/>
          </p:nvSpPr>
          <p:spPr bwMode="auto">
            <a:xfrm>
              <a:off x="3611" y="2975"/>
              <a:ext cx="642" cy="598"/>
            </a:xfrm>
            <a:custGeom>
              <a:avLst/>
              <a:gdLst>
                <a:gd name="T0" fmla="*/ 0 w 28653"/>
                <a:gd name="T1" fmla="*/ 0 h 27158"/>
                <a:gd name="T2" fmla="*/ 0 w 28653"/>
                <a:gd name="T3" fmla="*/ 0 h 27158"/>
                <a:gd name="T4" fmla="*/ 0 w 28653"/>
                <a:gd name="T5" fmla="*/ 0 h 27158"/>
                <a:gd name="T6" fmla="*/ 0 60000 65536"/>
                <a:gd name="T7" fmla="*/ 0 60000 65536"/>
                <a:gd name="T8" fmla="*/ 0 60000 65536"/>
                <a:gd name="T9" fmla="*/ 0 w 28653"/>
                <a:gd name="T10" fmla="*/ 0 h 27158"/>
                <a:gd name="T11" fmla="*/ 28653 w 28653"/>
                <a:gd name="T12" fmla="*/ 27158 h 271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3" h="27158" fill="none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</a:path>
                <a:path w="28653" h="27158" stroke="0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  <a:lnTo>
                    <a:pt x="7053" y="5558"/>
                  </a:lnTo>
                  <a:lnTo>
                    <a:pt x="27925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1013" name="Arc 389"/>
            <p:cNvSpPr>
              <a:spLocks/>
            </p:cNvSpPr>
            <p:nvPr/>
          </p:nvSpPr>
          <p:spPr bwMode="auto">
            <a:xfrm>
              <a:off x="1358" y="2529"/>
              <a:ext cx="354" cy="592"/>
            </a:xfrm>
            <a:custGeom>
              <a:avLst/>
              <a:gdLst>
                <a:gd name="T0" fmla="*/ 0 w 21600"/>
                <a:gd name="T1" fmla="*/ 0 h 41297"/>
                <a:gd name="T2" fmla="*/ 0 w 21600"/>
                <a:gd name="T3" fmla="*/ 0 h 41297"/>
                <a:gd name="T4" fmla="*/ 0 w 21600"/>
                <a:gd name="T5" fmla="*/ 0 h 4129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297"/>
                <a:gd name="T11" fmla="*/ 21600 w 21600"/>
                <a:gd name="T12" fmla="*/ 41297 h 412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297" fill="none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</a:path>
                <a:path w="21600" h="41297" stroke="0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  <a:lnTo>
                    <a:pt x="21600" y="21551"/>
                  </a:lnTo>
                  <a:lnTo>
                    <a:pt x="12844" y="412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1014" name="Arc 390"/>
            <p:cNvSpPr>
              <a:spLocks/>
            </p:cNvSpPr>
            <p:nvPr/>
          </p:nvSpPr>
          <p:spPr bwMode="auto">
            <a:xfrm>
              <a:off x="1365" y="2536"/>
              <a:ext cx="347" cy="578"/>
            </a:xfrm>
            <a:custGeom>
              <a:avLst/>
              <a:gdLst>
                <a:gd name="T0" fmla="*/ 0 w 21600"/>
                <a:gd name="T1" fmla="*/ 0 h 41307"/>
                <a:gd name="T2" fmla="*/ 0 w 21600"/>
                <a:gd name="T3" fmla="*/ 0 h 41307"/>
                <a:gd name="T4" fmla="*/ 0 w 21600"/>
                <a:gd name="T5" fmla="*/ 0 h 413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307"/>
                <a:gd name="T11" fmla="*/ 21600 w 21600"/>
                <a:gd name="T12" fmla="*/ 41307 h 413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307" fill="none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</a:path>
                <a:path w="21600" h="41307" stroke="0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  <a:lnTo>
                    <a:pt x="21600" y="21551"/>
                  </a:lnTo>
                  <a:lnTo>
                    <a:pt x="12867" y="41306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1015" name="Arc 391"/>
            <p:cNvSpPr>
              <a:spLocks/>
            </p:cNvSpPr>
            <p:nvPr/>
          </p:nvSpPr>
          <p:spPr bwMode="auto">
            <a:xfrm>
              <a:off x="2293" y="3335"/>
              <a:ext cx="1344" cy="361"/>
            </a:xfrm>
            <a:custGeom>
              <a:avLst/>
              <a:gdLst>
                <a:gd name="T0" fmla="*/ 0 w 39224"/>
                <a:gd name="T1" fmla="*/ 0 h 21600"/>
                <a:gd name="T2" fmla="*/ 0 w 39224"/>
                <a:gd name="T3" fmla="*/ 0 h 21600"/>
                <a:gd name="T4" fmla="*/ 0 w 392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224"/>
                <a:gd name="T10" fmla="*/ 0 h 21600"/>
                <a:gd name="T11" fmla="*/ 39224 w 392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24" h="21600" fill="none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</a:path>
                <a:path w="39224" h="21600" stroke="0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  <a:lnTo>
                    <a:pt x="21277" y="0"/>
                  </a:lnTo>
                  <a:lnTo>
                    <a:pt x="39224" y="12019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1016" name="Arc 392"/>
            <p:cNvSpPr>
              <a:spLocks/>
            </p:cNvSpPr>
            <p:nvPr/>
          </p:nvSpPr>
          <p:spPr bwMode="auto">
            <a:xfrm>
              <a:off x="2300" y="3335"/>
              <a:ext cx="1329" cy="354"/>
            </a:xfrm>
            <a:custGeom>
              <a:avLst/>
              <a:gdLst>
                <a:gd name="T0" fmla="*/ 0 w 39161"/>
                <a:gd name="T1" fmla="*/ 0 h 21600"/>
                <a:gd name="T2" fmla="*/ 0 w 39161"/>
                <a:gd name="T3" fmla="*/ 0 h 21600"/>
                <a:gd name="T4" fmla="*/ 0 w 39161"/>
                <a:gd name="T5" fmla="*/ 0 h 21600"/>
                <a:gd name="T6" fmla="*/ 0 60000 65536"/>
                <a:gd name="T7" fmla="*/ 0 60000 65536"/>
                <a:gd name="T8" fmla="*/ 0 60000 65536"/>
                <a:gd name="T9" fmla="*/ 0 w 39161"/>
                <a:gd name="T10" fmla="*/ 0 h 21600"/>
                <a:gd name="T11" fmla="*/ 39161 w 3916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161" h="21600" fill="none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</a:path>
                <a:path w="39161" h="21600" stroke="0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  <a:lnTo>
                    <a:pt x="21271" y="0"/>
                  </a:lnTo>
                  <a:lnTo>
                    <a:pt x="39161" y="12103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</p:grpSp>
      <p:grpSp>
        <p:nvGrpSpPr>
          <p:cNvPr id="80905" name="Group 393"/>
          <p:cNvGrpSpPr>
            <a:grpSpLocks/>
          </p:cNvGrpSpPr>
          <p:nvPr/>
        </p:nvGrpSpPr>
        <p:grpSpPr bwMode="auto">
          <a:xfrm>
            <a:off x="3660523" y="2631965"/>
            <a:ext cx="1800067" cy="1651117"/>
            <a:chOff x="1358" y="1886"/>
            <a:chExt cx="2989" cy="1810"/>
          </a:xfrm>
        </p:grpSpPr>
        <p:sp>
          <p:nvSpPr>
            <p:cNvPr id="80985" name="Arc 394"/>
            <p:cNvSpPr>
              <a:spLocks/>
            </p:cNvSpPr>
            <p:nvPr/>
          </p:nvSpPr>
          <p:spPr bwMode="auto">
            <a:xfrm>
              <a:off x="2404" y="1886"/>
              <a:ext cx="1247" cy="375"/>
            </a:xfrm>
            <a:custGeom>
              <a:avLst/>
              <a:gdLst>
                <a:gd name="T0" fmla="*/ 0 w 40985"/>
                <a:gd name="T1" fmla="*/ 0 h 21600"/>
                <a:gd name="T2" fmla="*/ 0 w 40985"/>
                <a:gd name="T3" fmla="*/ 0 h 21600"/>
                <a:gd name="T4" fmla="*/ 0 w 409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85"/>
                <a:gd name="T10" fmla="*/ 0 h 21600"/>
                <a:gd name="T11" fmla="*/ 40985 w 409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85" h="21600" fill="none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</a:path>
                <a:path w="40985" h="21600" stroke="0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  <a:lnTo>
                    <a:pt x="20666" y="21600"/>
                  </a:lnTo>
                  <a:lnTo>
                    <a:pt x="0" y="15316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86" name="Arc 395"/>
            <p:cNvSpPr>
              <a:spLocks/>
            </p:cNvSpPr>
            <p:nvPr/>
          </p:nvSpPr>
          <p:spPr bwMode="auto">
            <a:xfrm>
              <a:off x="2412" y="1893"/>
              <a:ext cx="1232" cy="368"/>
            </a:xfrm>
            <a:custGeom>
              <a:avLst/>
              <a:gdLst>
                <a:gd name="T0" fmla="*/ 0 w 40951"/>
                <a:gd name="T1" fmla="*/ 0 h 21600"/>
                <a:gd name="T2" fmla="*/ 0 w 40951"/>
                <a:gd name="T3" fmla="*/ 0 h 21600"/>
                <a:gd name="T4" fmla="*/ 0 w 40951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51"/>
                <a:gd name="T10" fmla="*/ 0 h 21600"/>
                <a:gd name="T11" fmla="*/ 40951 w 409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51" h="21600" fill="none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</a:path>
                <a:path w="40951" h="21600" stroke="0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  <a:lnTo>
                    <a:pt x="20651" y="21600"/>
                  </a:lnTo>
                  <a:lnTo>
                    <a:pt x="-1" y="1526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87" name="Arc 396"/>
            <p:cNvSpPr>
              <a:spLocks/>
            </p:cNvSpPr>
            <p:nvPr/>
          </p:nvSpPr>
          <p:spPr bwMode="auto">
            <a:xfrm>
              <a:off x="1662" y="2081"/>
              <a:ext cx="766" cy="446"/>
            </a:xfrm>
            <a:custGeom>
              <a:avLst/>
              <a:gdLst>
                <a:gd name="T0" fmla="*/ 0 w 33007"/>
                <a:gd name="T1" fmla="*/ 0 h 25698"/>
                <a:gd name="T2" fmla="*/ 0 w 33007"/>
                <a:gd name="T3" fmla="*/ 0 h 25698"/>
                <a:gd name="T4" fmla="*/ 0 w 33007"/>
                <a:gd name="T5" fmla="*/ 0 h 25698"/>
                <a:gd name="T6" fmla="*/ 0 60000 65536"/>
                <a:gd name="T7" fmla="*/ 0 60000 65536"/>
                <a:gd name="T8" fmla="*/ 0 60000 65536"/>
                <a:gd name="T9" fmla="*/ 0 w 33007"/>
                <a:gd name="T10" fmla="*/ 0 h 25698"/>
                <a:gd name="T11" fmla="*/ 33007 w 33007"/>
                <a:gd name="T12" fmla="*/ 25698 h 256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007" h="25698" fill="none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</a:path>
                <a:path w="33007" h="25698" stroke="0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  <a:lnTo>
                    <a:pt x="21600" y="21600"/>
                  </a:lnTo>
                  <a:lnTo>
                    <a:pt x="392" y="256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88" name="Arc 397"/>
            <p:cNvSpPr>
              <a:spLocks/>
            </p:cNvSpPr>
            <p:nvPr/>
          </p:nvSpPr>
          <p:spPr bwMode="auto">
            <a:xfrm>
              <a:off x="1669" y="2088"/>
              <a:ext cx="755" cy="438"/>
            </a:xfrm>
            <a:custGeom>
              <a:avLst/>
              <a:gdLst>
                <a:gd name="T0" fmla="*/ 0 w 32968"/>
                <a:gd name="T1" fmla="*/ 0 h 25717"/>
                <a:gd name="T2" fmla="*/ 0 w 32968"/>
                <a:gd name="T3" fmla="*/ 0 h 25717"/>
                <a:gd name="T4" fmla="*/ 0 w 32968"/>
                <a:gd name="T5" fmla="*/ 0 h 25717"/>
                <a:gd name="T6" fmla="*/ 0 60000 65536"/>
                <a:gd name="T7" fmla="*/ 0 60000 65536"/>
                <a:gd name="T8" fmla="*/ 0 60000 65536"/>
                <a:gd name="T9" fmla="*/ 0 w 32968"/>
                <a:gd name="T10" fmla="*/ 0 h 25717"/>
                <a:gd name="T11" fmla="*/ 32968 w 32968"/>
                <a:gd name="T12" fmla="*/ 25717 h 257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968" h="25717" fill="none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</a:path>
                <a:path w="32968" h="25717" stroke="0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  <a:lnTo>
                    <a:pt x="21600" y="21600"/>
                  </a:lnTo>
                  <a:lnTo>
                    <a:pt x="395" y="25717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89" name="Arc 398"/>
            <p:cNvSpPr>
              <a:spLocks/>
            </p:cNvSpPr>
            <p:nvPr/>
          </p:nvSpPr>
          <p:spPr bwMode="auto">
            <a:xfrm>
              <a:off x="1553" y="3120"/>
              <a:ext cx="773" cy="345"/>
            </a:xfrm>
            <a:custGeom>
              <a:avLst/>
              <a:gdLst>
                <a:gd name="T0" fmla="*/ 0 w 32097"/>
                <a:gd name="T1" fmla="*/ 0 h 21984"/>
                <a:gd name="T2" fmla="*/ 0 w 32097"/>
                <a:gd name="T3" fmla="*/ 0 h 21984"/>
                <a:gd name="T4" fmla="*/ 0 w 32097"/>
                <a:gd name="T5" fmla="*/ 0 h 21984"/>
                <a:gd name="T6" fmla="*/ 0 60000 65536"/>
                <a:gd name="T7" fmla="*/ 0 60000 65536"/>
                <a:gd name="T8" fmla="*/ 0 60000 65536"/>
                <a:gd name="T9" fmla="*/ 0 w 32097"/>
                <a:gd name="T10" fmla="*/ 0 h 21984"/>
                <a:gd name="T11" fmla="*/ 32097 w 32097"/>
                <a:gd name="T12" fmla="*/ 21984 h 219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97" h="21984" fill="none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</a:path>
                <a:path w="32097" h="21984" stroke="0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  <a:lnTo>
                    <a:pt x="21600" y="384"/>
                  </a:lnTo>
                  <a:lnTo>
                    <a:pt x="32096" y="19261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90" name="Arc 399"/>
            <p:cNvSpPr>
              <a:spLocks/>
            </p:cNvSpPr>
            <p:nvPr/>
          </p:nvSpPr>
          <p:spPr bwMode="auto">
            <a:xfrm>
              <a:off x="1560" y="3120"/>
              <a:ext cx="761" cy="337"/>
            </a:xfrm>
            <a:custGeom>
              <a:avLst/>
              <a:gdLst>
                <a:gd name="T0" fmla="*/ 0 w 32039"/>
                <a:gd name="T1" fmla="*/ 0 h 21986"/>
                <a:gd name="T2" fmla="*/ 0 w 32039"/>
                <a:gd name="T3" fmla="*/ 0 h 21986"/>
                <a:gd name="T4" fmla="*/ 0 w 32039"/>
                <a:gd name="T5" fmla="*/ 0 h 21986"/>
                <a:gd name="T6" fmla="*/ 0 60000 65536"/>
                <a:gd name="T7" fmla="*/ 0 60000 65536"/>
                <a:gd name="T8" fmla="*/ 0 60000 65536"/>
                <a:gd name="T9" fmla="*/ 0 w 32039"/>
                <a:gd name="T10" fmla="*/ 0 h 21986"/>
                <a:gd name="T11" fmla="*/ 32039 w 32039"/>
                <a:gd name="T12" fmla="*/ 21986 h 219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39" h="21986" fill="none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</a:path>
                <a:path w="32039" h="21986" stroke="0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  <a:lnTo>
                    <a:pt x="21600" y="386"/>
                  </a:lnTo>
                  <a:lnTo>
                    <a:pt x="32038" y="19295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91" name="Arc 400"/>
            <p:cNvSpPr>
              <a:spLocks/>
            </p:cNvSpPr>
            <p:nvPr/>
          </p:nvSpPr>
          <p:spPr bwMode="auto">
            <a:xfrm>
              <a:off x="3626" y="2103"/>
              <a:ext cx="584" cy="427"/>
            </a:xfrm>
            <a:custGeom>
              <a:avLst/>
              <a:gdLst>
                <a:gd name="T0" fmla="*/ 0 w 26070"/>
                <a:gd name="T1" fmla="*/ 0 h 31631"/>
                <a:gd name="T2" fmla="*/ 0 w 26070"/>
                <a:gd name="T3" fmla="*/ 0 h 31631"/>
                <a:gd name="T4" fmla="*/ 0 w 26070"/>
                <a:gd name="T5" fmla="*/ 0 h 31631"/>
                <a:gd name="T6" fmla="*/ 0 60000 65536"/>
                <a:gd name="T7" fmla="*/ 0 60000 65536"/>
                <a:gd name="T8" fmla="*/ 0 60000 65536"/>
                <a:gd name="T9" fmla="*/ 0 w 26070"/>
                <a:gd name="T10" fmla="*/ 0 h 31631"/>
                <a:gd name="T11" fmla="*/ 26070 w 26070"/>
                <a:gd name="T12" fmla="*/ 31631 h 31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70" h="31631" fill="none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</a:path>
                <a:path w="26070" h="31631" stroke="0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  <a:lnTo>
                    <a:pt x="4470" y="21600"/>
                  </a:lnTo>
                  <a:lnTo>
                    <a:pt x="-1" y="46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92" name="Arc 401"/>
            <p:cNvSpPr>
              <a:spLocks/>
            </p:cNvSpPr>
            <p:nvPr/>
          </p:nvSpPr>
          <p:spPr bwMode="auto">
            <a:xfrm>
              <a:off x="3628" y="2110"/>
              <a:ext cx="574" cy="418"/>
            </a:xfrm>
            <a:custGeom>
              <a:avLst/>
              <a:gdLst>
                <a:gd name="T0" fmla="*/ 0 w 26029"/>
                <a:gd name="T1" fmla="*/ 0 h 31708"/>
                <a:gd name="T2" fmla="*/ 0 w 26029"/>
                <a:gd name="T3" fmla="*/ 0 h 31708"/>
                <a:gd name="T4" fmla="*/ 0 w 26029"/>
                <a:gd name="T5" fmla="*/ 0 h 31708"/>
                <a:gd name="T6" fmla="*/ 0 60000 65536"/>
                <a:gd name="T7" fmla="*/ 0 60000 65536"/>
                <a:gd name="T8" fmla="*/ 0 60000 65536"/>
                <a:gd name="T9" fmla="*/ 0 w 26029"/>
                <a:gd name="T10" fmla="*/ 0 h 31708"/>
                <a:gd name="T11" fmla="*/ 26029 w 26029"/>
                <a:gd name="T12" fmla="*/ 31708 h 317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29" h="31708" fill="none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</a:path>
                <a:path w="26029" h="31708" stroke="0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  <a:lnTo>
                    <a:pt x="4429" y="21600"/>
                  </a:lnTo>
                  <a:lnTo>
                    <a:pt x="-1" y="4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93" name="Arc 402"/>
            <p:cNvSpPr>
              <a:spLocks/>
            </p:cNvSpPr>
            <p:nvPr/>
          </p:nvSpPr>
          <p:spPr bwMode="auto">
            <a:xfrm>
              <a:off x="3791" y="2534"/>
              <a:ext cx="556" cy="428"/>
            </a:xfrm>
            <a:custGeom>
              <a:avLst/>
              <a:gdLst>
                <a:gd name="T0" fmla="*/ 0 w 21600"/>
                <a:gd name="T1" fmla="*/ 0 h 29154"/>
                <a:gd name="T2" fmla="*/ 0 w 21600"/>
                <a:gd name="T3" fmla="*/ 0 h 29154"/>
                <a:gd name="T4" fmla="*/ 0 w 21600"/>
                <a:gd name="T5" fmla="*/ 0 h 2915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154"/>
                <a:gd name="T11" fmla="*/ 21600 w 21600"/>
                <a:gd name="T12" fmla="*/ 29154 h 291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154" fill="none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</a:path>
                <a:path w="21600" h="29154" stroke="0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  <a:lnTo>
                    <a:pt x="0" y="16794"/>
                  </a:lnTo>
                  <a:lnTo>
                    <a:pt x="13583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94" name="Arc 403"/>
            <p:cNvSpPr>
              <a:spLocks/>
            </p:cNvSpPr>
            <p:nvPr/>
          </p:nvSpPr>
          <p:spPr bwMode="auto">
            <a:xfrm>
              <a:off x="3791" y="2538"/>
              <a:ext cx="549" cy="420"/>
            </a:xfrm>
            <a:custGeom>
              <a:avLst/>
              <a:gdLst>
                <a:gd name="T0" fmla="*/ 0 w 21600"/>
                <a:gd name="T1" fmla="*/ 0 h 29298"/>
                <a:gd name="T2" fmla="*/ 0 w 21600"/>
                <a:gd name="T3" fmla="*/ 0 h 29298"/>
                <a:gd name="T4" fmla="*/ 0 w 21600"/>
                <a:gd name="T5" fmla="*/ 0 h 292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298"/>
                <a:gd name="T11" fmla="*/ 21600 w 21600"/>
                <a:gd name="T12" fmla="*/ 29298 h 29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298" fill="none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</a:path>
                <a:path w="21600" h="29298" stroke="0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  <a:lnTo>
                    <a:pt x="0" y="16858"/>
                  </a:lnTo>
                  <a:lnTo>
                    <a:pt x="13504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95" name="Arc 404"/>
            <p:cNvSpPr>
              <a:spLocks/>
            </p:cNvSpPr>
            <p:nvPr/>
          </p:nvSpPr>
          <p:spPr bwMode="auto">
            <a:xfrm>
              <a:off x="3609" y="2973"/>
              <a:ext cx="651" cy="607"/>
            </a:xfrm>
            <a:custGeom>
              <a:avLst/>
              <a:gdLst>
                <a:gd name="T0" fmla="*/ 0 w 28655"/>
                <a:gd name="T1" fmla="*/ 0 h 27157"/>
                <a:gd name="T2" fmla="*/ 0 w 28655"/>
                <a:gd name="T3" fmla="*/ 0 h 27157"/>
                <a:gd name="T4" fmla="*/ 0 w 28655"/>
                <a:gd name="T5" fmla="*/ 0 h 27157"/>
                <a:gd name="T6" fmla="*/ 0 60000 65536"/>
                <a:gd name="T7" fmla="*/ 0 60000 65536"/>
                <a:gd name="T8" fmla="*/ 0 60000 65536"/>
                <a:gd name="T9" fmla="*/ 0 w 28655"/>
                <a:gd name="T10" fmla="*/ 0 h 27157"/>
                <a:gd name="T11" fmla="*/ 28655 w 28655"/>
                <a:gd name="T12" fmla="*/ 27157 h 271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5" h="27157" fill="none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</a:path>
                <a:path w="28655" h="27157" stroke="0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  <a:lnTo>
                    <a:pt x="7055" y="5557"/>
                  </a:lnTo>
                  <a:lnTo>
                    <a:pt x="27927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96" name="Arc 405"/>
            <p:cNvSpPr>
              <a:spLocks/>
            </p:cNvSpPr>
            <p:nvPr/>
          </p:nvSpPr>
          <p:spPr bwMode="auto">
            <a:xfrm>
              <a:off x="3611" y="2975"/>
              <a:ext cx="642" cy="598"/>
            </a:xfrm>
            <a:custGeom>
              <a:avLst/>
              <a:gdLst>
                <a:gd name="T0" fmla="*/ 0 w 28653"/>
                <a:gd name="T1" fmla="*/ 0 h 27158"/>
                <a:gd name="T2" fmla="*/ 0 w 28653"/>
                <a:gd name="T3" fmla="*/ 0 h 27158"/>
                <a:gd name="T4" fmla="*/ 0 w 28653"/>
                <a:gd name="T5" fmla="*/ 0 h 27158"/>
                <a:gd name="T6" fmla="*/ 0 60000 65536"/>
                <a:gd name="T7" fmla="*/ 0 60000 65536"/>
                <a:gd name="T8" fmla="*/ 0 60000 65536"/>
                <a:gd name="T9" fmla="*/ 0 w 28653"/>
                <a:gd name="T10" fmla="*/ 0 h 27158"/>
                <a:gd name="T11" fmla="*/ 28653 w 28653"/>
                <a:gd name="T12" fmla="*/ 27158 h 271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3" h="27158" fill="none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</a:path>
                <a:path w="28653" h="27158" stroke="0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  <a:lnTo>
                    <a:pt x="7053" y="5558"/>
                  </a:lnTo>
                  <a:lnTo>
                    <a:pt x="27925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97" name="Arc 406"/>
            <p:cNvSpPr>
              <a:spLocks/>
            </p:cNvSpPr>
            <p:nvPr/>
          </p:nvSpPr>
          <p:spPr bwMode="auto">
            <a:xfrm>
              <a:off x="1358" y="2529"/>
              <a:ext cx="354" cy="592"/>
            </a:xfrm>
            <a:custGeom>
              <a:avLst/>
              <a:gdLst>
                <a:gd name="T0" fmla="*/ 0 w 21600"/>
                <a:gd name="T1" fmla="*/ 0 h 41297"/>
                <a:gd name="T2" fmla="*/ 0 w 21600"/>
                <a:gd name="T3" fmla="*/ 0 h 41297"/>
                <a:gd name="T4" fmla="*/ 0 w 21600"/>
                <a:gd name="T5" fmla="*/ 0 h 4129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297"/>
                <a:gd name="T11" fmla="*/ 21600 w 21600"/>
                <a:gd name="T12" fmla="*/ 41297 h 412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297" fill="none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</a:path>
                <a:path w="21600" h="41297" stroke="0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  <a:lnTo>
                    <a:pt x="21600" y="21551"/>
                  </a:lnTo>
                  <a:lnTo>
                    <a:pt x="12844" y="412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98" name="Arc 407"/>
            <p:cNvSpPr>
              <a:spLocks/>
            </p:cNvSpPr>
            <p:nvPr/>
          </p:nvSpPr>
          <p:spPr bwMode="auto">
            <a:xfrm>
              <a:off x="1365" y="2536"/>
              <a:ext cx="347" cy="578"/>
            </a:xfrm>
            <a:custGeom>
              <a:avLst/>
              <a:gdLst>
                <a:gd name="T0" fmla="*/ 0 w 21600"/>
                <a:gd name="T1" fmla="*/ 0 h 41307"/>
                <a:gd name="T2" fmla="*/ 0 w 21600"/>
                <a:gd name="T3" fmla="*/ 0 h 41307"/>
                <a:gd name="T4" fmla="*/ 0 w 21600"/>
                <a:gd name="T5" fmla="*/ 0 h 413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307"/>
                <a:gd name="T11" fmla="*/ 21600 w 21600"/>
                <a:gd name="T12" fmla="*/ 41307 h 413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307" fill="none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</a:path>
                <a:path w="21600" h="41307" stroke="0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  <a:lnTo>
                    <a:pt x="21600" y="21551"/>
                  </a:lnTo>
                  <a:lnTo>
                    <a:pt x="12867" y="41306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99" name="Arc 408"/>
            <p:cNvSpPr>
              <a:spLocks/>
            </p:cNvSpPr>
            <p:nvPr/>
          </p:nvSpPr>
          <p:spPr bwMode="auto">
            <a:xfrm>
              <a:off x="2293" y="3335"/>
              <a:ext cx="1344" cy="361"/>
            </a:xfrm>
            <a:custGeom>
              <a:avLst/>
              <a:gdLst>
                <a:gd name="T0" fmla="*/ 0 w 39224"/>
                <a:gd name="T1" fmla="*/ 0 h 21600"/>
                <a:gd name="T2" fmla="*/ 0 w 39224"/>
                <a:gd name="T3" fmla="*/ 0 h 21600"/>
                <a:gd name="T4" fmla="*/ 0 w 392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224"/>
                <a:gd name="T10" fmla="*/ 0 h 21600"/>
                <a:gd name="T11" fmla="*/ 39224 w 392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24" h="21600" fill="none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</a:path>
                <a:path w="39224" h="21600" stroke="0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  <a:lnTo>
                    <a:pt x="21277" y="0"/>
                  </a:lnTo>
                  <a:lnTo>
                    <a:pt x="39224" y="12019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1000" name="Arc 409"/>
            <p:cNvSpPr>
              <a:spLocks/>
            </p:cNvSpPr>
            <p:nvPr/>
          </p:nvSpPr>
          <p:spPr bwMode="auto">
            <a:xfrm>
              <a:off x="2300" y="3335"/>
              <a:ext cx="1329" cy="354"/>
            </a:xfrm>
            <a:custGeom>
              <a:avLst/>
              <a:gdLst>
                <a:gd name="T0" fmla="*/ 0 w 39161"/>
                <a:gd name="T1" fmla="*/ 0 h 21600"/>
                <a:gd name="T2" fmla="*/ 0 w 39161"/>
                <a:gd name="T3" fmla="*/ 0 h 21600"/>
                <a:gd name="T4" fmla="*/ 0 w 39161"/>
                <a:gd name="T5" fmla="*/ 0 h 21600"/>
                <a:gd name="T6" fmla="*/ 0 60000 65536"/>
                <a:gd name="T7" fmla="*/ 0 60000 65536"/>
                <a:gd name="T8" fmla="*/ 0 60000 65536"/>
                <a:gd name="T9" fmla="*/ 0 w 39161"/>
                <a:gd name="T10" fmla="*/ 0 h 21600"/>
                <a:gd name="T11" fmla="*/ 39161 w 3916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161" h="21600" fill="none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</a:path>
                <a:path w="39161" h="21600" stroke="0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  <a:lnTo>
                    <a:pt x="21271" y="0"/>
                  </a:lnTo>
                  <a:lnTo>
                    <a:pt x="39161" y="12103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</p:grpSp>
      <p:sp>
        <p:nvSpPr>
          <p:cNvPr id="66970" name="Line 410"/>
          <p:cNvSpPr>
            <a:spLocks noChangeShapeType="1"/>
          </p:cNvSpPr>
          <p:nvPr/>
        </p:nvSpPr>
        <p:spPr bwMode="auto">
          <a:xfrm>
            <a:off x="3972682" y="2906093"/>
            <a:ext cx="280469" cy="49597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6971" name="Line 411"/>
          <p:cNvSpPr>
            <a:spLocks noChangeShapeType="1"/>
          </p:cNvSpPr>
          <p:nvPr/>
        </p:nvSpPr>
        <p:spPr bwMode="auto">
          <a:xfrm flipH="1">
            <a:off x="4299103" y="3181808"/>
            <a:ext cx="608473" cy="220255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6972" name="Line 412"/>
          <p:cNvSpPr>
            <a:spLocks noChangeShapeType="1"/>
          </p:cNvSpPr>
          <p:nvPr/>
        </p:nvSpPr>
        <p:spPr bwMode="auto">
          <a:xfrm flipH="1" flipV="1">
            <a:off x="4253151" y="3457523"/>
            <a:ext cx="419909" cy="440509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6973" name="Line 413"/>
          <p:cNvSpPr>
            <a:spLocks noChangeShapeType="1"/>
          </p:cNvSpPr>
          <p:nvPr/>
        </p:nvSpPr>
        <p:spPr bwMode="auto">
          <a:xfrm flipH="1" flipV="1">
            <a:off x="4953529" y="3181808"/>
            <a:ext cx="510230" cy="153703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6974" name="Line 414"/>
          <p:cNvSpPr>
            <a:spLocks noChangeShapeType="1"/>
          </p:cNvSpPr>
          <p:nvPr/>
        </p:nvSpPr>
        <p:spPr bwMode="auto">
          <a:xfrm flipH="1">
            <a:off x="4673060" y="3411570"/>
            <a:ext cx="790699" cy="431002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6975" name="Line 415"/>
          <p:cNvSpPr>
            <a:spLocks noChangeShapeType="1"/>
          </p:cNvSpPr>
          <p:nvPr/>
        </p:nvSpPr>
        <p:spPr bwMode="auto">
          <a:xfrm flipH="1">
            <a:off x="5636476" y="3110503"/>
            <a:ext cx="1028384" cy="112504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6976" name="Line 416"/>
          <p:cNvSpPr>
            <a:spLocks noChangeShapeType="1"/>
          </p:cNvSpPr>
          <p:nvPr/>
        </p:nvSpPr>
        <p:spPr bwMode="auto">
          <a:xfrm flipH="1" flipV="1">
            <a:off x="5682429" y="3223007"/>
            <a:ext cx="373957" cy="660764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6977" name="Line 417"/>
          <p:cNvSpPr>
            <a:spLocks noChangeShapeType="1"/>
          </p:cNvSpPr>
          <p:nvPr/>
        </p:nvSpPr>
        <p:spPr bwMode="auto">
          <a:xfrm flipH="1" flipV="1">
            <a:off x="5682429" y="3165962"/>
            <a:ext cx="562520" cy="32959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6978" name="Line 418"/>
          <p:cNvSpPr>
            <a:spLocks noChangeShapeType="1"/>
          </p:cNvSpPr>
          <p:nvPr/>
        </p:nvSpPr>
        <p:spPr bwMode="auto">
          <a:xfrm flipH="1" flipV="1">
            <a:off x="6244949" y="3495552"/>
            <a:ext cx="1121872" cy="5546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6979" name="Line 419"/>
          <p:cNvSpPr>
            <a:spLocks noChangeShapeType="1"/>
          </p:cNvSpPr>
          <p:nvPr/>
        </p:nvSpPr>
        <p:spPr bwMode="auto">
          <a:xfrm flipH="1" flipV="1">
            <a:off x="6710812" y="3110503"/>
            <a:ext cx="514984" cy="166379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6980" name="Line 420"/>
          <p:cNvSpPr>
            <a:spLocks noChangeShapeType="1"/>
          </p:cNvSpPr>
          <p:nvPr/>
        </p:nvSpPr>
        <p:spPr bwMode="auto">
          <a:xfrm flipH="1">
            <a:off x="6056387" y="3937646"/>
            <a:ext cx="1028383" cy="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6981" name="Line 421"/>
          <p:cNvSpPr>
            <a:spLocks noChangeShapeType="1"/>
          </p:cNvSpPr>
          <p:nvPr/>
        </p:nvSpPr>
        <p:spPr bwMode="auto">
          <a:xfrm flipV="1">
            <a:off x="7132306" y="3551012"/>
            <a:ext cx="280469" cy="386634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6982" name="Line 422"/>
          <p:cNvSpPr>
            <a:spLocks noChangeShapeType="1"/>
          </p:cNvSpPr>
          <p:nvPr/>
        </p:nvSpPr>
        <p:spPr bwMode="auto">
          <a:xfrm flipH="1" flipV="1">
            <a:off x="7271748" y="3276882"/>
            <a:ext cx="141027" cy="27413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6983" name="Line 423"/>
          <p:cNvSpPr>
            <a:spLocks noChangeShapeType="1"/>
          </p:cNvSpPr>
          <p:nvPr/>
        </p:nvSpPr>
        <p:spPr bwMode="auto">
          <a:xfrm flipH="1">
            <a:off x="7216288" y="3791866"/>
            <a:ext cx="456355" cy="229762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pic>
        <p:nvPicPr>
          <p:cNvPr id="80920" name="Picture 424"/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47674" y="2795174"/>
            <a:ext cx="364450" cy="264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985" name="Line 425"/>
          <p:cNvSpPr>
            <a:spLocks noChangeShapeType="1"/>
          </p:cNvSpPr>
          <p:nvPr/>
        </p:nvSpPr>
        <p:spPr bwMode="auto">
          <a:xfrm flipV="1">
            <a:off x="3644678" y="3457522"/>
            <a:ext cx="608473" cy="164795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pic>
        <p:nvPicPr>
          <p:cNvPr id="80922" name="Picture 426"/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757" y="3324419"/>
            <a:ext cx="364450" cy="261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3" name="Picture 427"/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0105" y="3085150"/>
            <a:ext cx="364450" cy="26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4" name="Picture 428"/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6081" y="3799789"/>
            <a:ext cx="367619" cy="26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5" name="Picture 429"/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3176" y="3833065"/>
            <a:ext cx="392972" cy="26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6" name="Picture 430"/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0434" y="3386217"/>
            <a:ext cx="391388" cy="25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7" name="Picture 431"/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2914" y="3013844"/>
            <a:ext cx="391388" cy="26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8" name="Picture 432"/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9802" y="3161209"/>
            <a:ext cx="392972" cy="25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9" name="Picture 433"/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4515" y="3877433"/>
            <a:ext cx="392972" cy="261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30" name="Picture 434"/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8152" y="3473368"/>
            <a:ext cx="391388" cy="261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31" name="Text Box 435"/>
          <p:cNvSpPr txBox="1">
            <a:spLocks noChangeArrowheads="1"/>
          </p:cNvSpPr>
          <p:nvPr/>
        </p:nvSpPr>
        <p:spPr bwMode="auto">
          <a:xfrm>
            <a:off x="6134030" y="2169271"/>
            <a:ext cx="1467308" cy="33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88" tIns="45696" rIns="91388" bIns="45696">
            <a:spAutoFit/>
          </a:bodyPr>
          <a:lstStyle>
            <a:lvl1pPr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597">
                <a:latin typeface="Arial" charset="0"/>
              </a:rPr>
              <a:t>Backbone</a:t>
            </a:r>
            <a:r>
              <a:rPr lang="en-US" altLang="zh-CN" sz="1597">
                <a:latin typeface="Arial" charset="0"/>
              </a:rPr>
              <a:t> ISP</a:t>
            </a:r>
            <a:endParaRPr lang="en-US" altLang="x-none" sz="1597">
              <a:latin typeface="Arial" charset="0"/>
            </a:endParaRPr>
          </a:p>
        </p:txBody>
      </p:sp>
      <p:sp>
        <p:nvSpPr>
          <p:cNvPr id="80932" name="Text Box 436"/>
          <p:cNvSpPr txBox="1">
            <a:spLocks noChangeArrowheads="1"/>
          </p:cNvSpPr>
          <p:nvPr/>
        </p:nvSpPr>
        <p:spPr bwMode="auto">
          <a:xfrm>
            <a:off x="4462314" y="2196208"/>
            <a:ext cx="474705" cy="30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88" tIns="45696" rIns="91388" bIns="45696">
            <a:spAutoFit/>
          </a:bodyPr>
          <a:lstStyle>
            <a:lvl1pPr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397">
                <a:latin typeface="Arial" charset="0"/>
              </a:rPr>
              <a:t>ISP</a:t>
            </a:r>
          </a:p>
        </p:txBody>
      </p:sp>
      <p:pic>
        <p:nvPicPr>
          <p:cNvPr id="80933" name="Picture 438"/>
          <p:cNvPicPr>
            <a:picLocks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7700" y="3183393"/>
            <a:ext cx="364450" cy="25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0934" name="Group 439"/>
          <p:cNvGrpSpPr>
            <a:grpSpLocks/>
          </p:cNvGrpSpPr>
          <p:nvPr/>
        </p:nvGrpSpPr>
        <p:grpSpPr bwMode="auto">
          <a:xfrm>
            <a:off x="7824761" y="2649394"/>
            <a:ext cx="1800067" cy="1624180"/>
            <a:chOff x="1358" y="1894"/>
            <a:chExt cx="2981" cy="1793"/>
          </a:xfrm>
        </p:grpSpPr>
        <p:sp>
          <p:nvSpPr>
            <p:cNvPr id="80976" name="Oval 440"/>
            <p:cNvSpPr>
              <a:spLocks noChangeArrowheads="1"/>
            </p:cNvSpPr>
            <p:nvPr/>
          </p:nvSpPr>
          <p:spPr bwMode="auto">
            <a:xfrm>
              <a:off x="2376" y="1894"/>
              <a:ext cx="1299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0977" name="Oval 441"/>
            <p:cNvSpPr>
              <a:spLocks noChangeArrowheads="1"/>
            </p:cNvSpPr>
            <p:nvPr/>
          </p:nvSpPr>
          <p:spPr bwMode="auto">
            <a:xfrm>
              <a:off x="1662" y="2088"/>
              <a:ext cx="996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0978" name="Oval 442"/>
            <p:cNvSpPr>
              <a:spLocks noChangeArrowheads="1"/>
            </p:cNvSpPr>
            <p:nvPr/>
          </p:nvSpPr>
          <p:spPr bwMode="auto">
            <a:xfrm>
              <a:off x="1358" y="2535"/>
              <a:ext cx="672" cy="605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0979" name="Oval 443"/>
            <p:cNvSpPr>
              <a:spLocks noChangeArrowheads="1"/>
            </p:cNvSpPr>
            <p:nvPr/>
          </p:nvSpPr>
          <p:spPr bwMode="auto">
            <a:xfrm>
              <a:off x="1561" y="2801"/>
              <a:ext cx="1010" cy="656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0980" name="Oval 444"/>
            <p:cNvSpPr>
              <a:spLocks noChangeArrowheads="1"/>
            </p:cNvSpPr>
            <p:nvPr/>
          </p:nvSpPr>
          <p:spPr bwMode="auto">
            <a:xfrm>
              <a:off x="2275" y="2909"/>
              <a:ext cx="1509" cy="77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0981" name="Oval 445"/>
            <p:cNvSpPr>
              <a:spLocks noChangeArrowheads="1"/>
            </p:cNvSpPr>
            <p:nvPr/>
          </p:nvSpPr>
          <p:spPr bwMode="auto">
            <a:xfrm>
              <a:off x="3235" y="2110"/>
              <a:ext cx="967" cy="583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0982" name="Oval 446"/>
            <p:cNvSpPr>
              <a:spLocks noChangeArrowheads="1"/>
            </p:cNvSpPr>
            <p:nvPr/>
          </p:nvSpPr>
          <p:spPr bwMode="auto">
            <a:xfrm>
              <a:off x="3379" y="2484"/>
              <a:ext cx="960" cy="584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0983" name="Oval 447"/>
            <p:cNvSpPr>
              <a:spLocks noChangeArrowheads="1"/>
            </p:cNvSpPr>
            <p:nvPr/>
          </p:nvSpPr>
          <p:spPr bwMode="auto">
            <a:xfrm>
              <a:off x="3293" y="2607"/>
              <a:ext cx="953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  <p:sp>
          <p:nvSpPr>
            <p:cNvPr id="80984" name="Oval 448"/>
            <p:cNvSpPr>
              <a:spLocks noChangeArrowheads="1"/>
            </p:cNvSpPr>
            <p:nvPr/>
          </p:nvSpPr>
          <p:spPr bwMode="auto">
            <a:xfrm>
              <a:off x="1900" y="2319"/>
              <a:ext cx="1934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499"/>
            </a:p>
          </p:txBody>
        </p:sp>
      </p:grpSp>
      <p:grpSp>
        <p:nvGrpSpPr>
          <p:cNvPr id="80935" name="Group 449"/>
          <p:cNvGrpSpPr>
            <a:grpSpLocks/>
          </p:cNvGrpSpPr>
          <p:nvPr/>
        </p:nvGrpSpPr>
        <p:grpSpPr bwMode="auto">
          <a:xfrm>
            <a:off x="7824761" y="2649394"/>
            <a:ext cx="1800067" cy="1652702"/>
            <a:chOff x="1358" y="1886"/>
            <a:chExt cx="2989" cy="1810"/>
          </a:xfrm>
        </p:grpSpPr>
        <p:sp>
          <p:nvSpPr>
            <p:cNvPr id="80960" name="Arc 450"/>
            <p:cNvSpPr>
              <a:spLocks/>
            </p:cNvSpPr>
            <p:nvPr/>
          </p:nvSpPr>
          <p:spPr bwMode="auto">
            <a:xfrm>
              <a:off x="2404" y="1886"/>
              <a:ext cx="1247" cy="375"/>
            </a:xfrm>
            <a:custGeom>
              <a:avLst/>
              <a:gdLst>
                <a:gd name="T0" fmla="*/ 0 w 40985"/>
                <a:gd name="T1" fmla="*/ 0 h 21600"/>
                <a:gd name="T2" fmla="*/ 0 w 40985"/>
                <a:gd name="T3" fmla="*/ 0 h 21600"/>
                <a:gd name="T4" fmla="*/ 0 w 409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85"/>
                <a:gd name="T10" fmla="*/ 0 h 21600"/>
                <a:gd name="T11" fmla="*/ 40985 w 409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85" h="21600" fill="none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</a:path>
                <a:path w="40985" h="21600" stroke="0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  <a:lnTo>
                    <a:pt x="20666" y="21600"/>
                  </a:lnTo>
                  <a:lnTo>
                    <a:pt x="0" y="15316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61" name="Arc 451"/>
            <p:cNvSpPr>
              <a:spLocks/>
            </p:cNvSpPr>
            <p:nvPr/>
          </p:nvSpPr>
          <p:spPr bwMode="auto">
            <a:xfrm>
              <a:off x="2412" y="1893"/>
              <a:ext cx="1232" cy="368"/>
            </a:xfrm>
            <a:custGeom>
              <a:avLst/>
              <a:gdLst>
                <a:gd name="T0" fmla="*/ 0 w 40951"/>
                <a:gd name="T1" fmla="*/ 0 h 21600"/>
                <a:gd name="T2" fmla="*/ 0 w 40951"/>
                <a:gd name="T3" fmla="*/ 0 h 21600"/>
                <a:gd name="T4" fmla="*/ 0 w 40951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51"/>
                <a:gd name="T10" fmla="*/ 0 h 21600"/>
                <a:gd name="T11" fmla="*/ 40951 w 409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51" h="21600" fill="none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</a:path>
                <a:path w="40951" h="21600" stroke="0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  <a:lnTo>
                    <a:pt x="20651" y="21600"/>
                  </a:lnTo>
                  <a:lnTo>
                    <a:pt x="-1" y="1526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62" name="Arc 452"/>
            <p:cNvSpPr>
              <a:spLocks/>
            </p:cNvSpPr>
            <p:nvPr/>
          </p:nvSpPr>
          <p:spPr bwMode="auto">
            <a:xfrm>
              <a:off x="1662" y="2081"/>
              <a:ext cx="766" cy="446"/>
            </a:xfrm>
            <a:custGeom>
              <a:avLst/>
              <a:gdLst>
                <a:gd name="T0" fmla="*/ 0 w 33007"/>
                <a:gd name="T1" fmla="*/ 0 h 25698"/>
                <a:gd name="T2" fmla="*/ 0 w 33007"/>
                <a:gd name="T3" fmla="*/ 0 h 25698"/>
                <a:gd name="T4" fmla="*/ 0 w 33007"/>
                <a:gd name="T5" fmla="*/ 0 h 25698"/>
                <a:gd name="T6" fmla="*/ 0 60000 65536"/>
                <a:gd name="T7" fmla="*/ 0 60000 65536"/>
                <a:gd name="T8" fmla="*/ 0 60000 65536"/>
                <a:gd name="T9" fmla="*/ 0 w 33007"/>
                <a:gd name="T10" fmla="*/ 0 h 25698"/>
                <a:gd name="T11" fmla="*/ 33007 w 33007"/>
                <a:gd name="T12" fmla="*/ 25698 h 256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007" h="25698" fill="none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</a:path>
                <a:path w="33007" h="25698" stroke="0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  <a:lnTo>
                    <a:pt x="21600" y="21600"/>
                  </a:lnTo>
                  <a:lnTo>
                    <a:pt x="392" y="256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63" name="Arc 453"/>
            <p:cNvSpPr>
              <a:spLocks/>
            </p:cNvSpPr>
            <p:nvPr/>
          </p:nvSpPr>
          <p:spPr bwMode="auto">
            <a:xfrm>
              <a:off x="1669" y="2088"/>
              <a:ext cx="755" cy="438"/>
            </a:xfrm>
            <a:custGeom>
              <a:avLst/>
              <a:gdLst>
                <a:gd name="T0" fmla="*/ 0 w 32968"/>
                <a:gd name="T1" fmla="*/ 0 h 25717"/>
                <a:gd name="T2" fmla="*/ 0 w 32968"/>
                <a:gd name="T3" fmla="*/ 0 h 25717"/>
                <a:gd name="T4" fmla="*/ 0 w 32968"/>
                <a:gd name="T5" fmla="*/ 0 h 25717"/>
                <a:gd name="T6" fmla="*/ 0 60000 65536"/>
                <a:gd name="T7" fmla="*/ 0 60000 65536"/>
                <a:gd name="T8" fmla="*/ 0 60000 65536"/>
                <a:gd name="T9" fmla="*/ 0 w 32968"/>
                <a:gd name="T10" fmla="*/ 0 h 25717"/>
                <a:gd name="T11" fmla="*/ 32968 w 32968"/>
                <a:gd name="T12" fmla="*/ 25717 h 257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968" h="25717" fill="none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</a:path>
                <a:path w="32968" h="25717" stroke="0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  <a:lnTo>
                    <a:pt x="21600" y="21600"/>
                  </a:lnTo>
                  <a:lnTo>
                    <a:pt x="395" y="25717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64" name="Arc 454"/>
            <p:cNvSpPr>
              <a:spLocks/>
            </p:cNvSpPr>
            <p:nvPr/>
          </p:nvSpPr>
          <p:spPr bwMode="auto">
            <a:xfrm>
              <a:off x="1553" y="3120"/>
              <a:ext cx="773" cy="345"/>
            </a:xfrm>
            <a:custGeom>
              <a:avLst/>
              <a:gdLst>
                <a:gd name="T0" fmla="*/ 0 w 32097"/>
                <a:gd name="T1" fmla="*/ 0 h 21984"/>
                <a:gd name="T2" fmla="*/ 0 w 32097"/>
                <a:gd name="T3" fmla="*/ 0 h 21984"/>
                <a:gd name="T4" fmla="*/ 0 w 32097"/>
                <a:gd name="T5" fmla="*/ 0 h 21984"/>
                <a:gd name="T6" fmla="*/ 0 60000 65536"/>
                <a:gd name="T7" fmla="*/ 0 60000 65536"/>
                <a:gd name="T8" fmla="*/ 0 60000 65536"/>
                <a:gd name="T9" fmla="*/ 0 w 32097"/>
                <a:gd name="T10" fmla="*/ 0 h 21984"/>
                <a:gd name="T11" fmla="*/ 32097 w 32097"/>
                <a:gd name="T12" fmla="*/ 21984 h 219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97" h="21984" fill="none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</a:path>
                <a:path w="32097" h="21984" stroke="0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  <a:lnTo>
                    <a:pt x="21600" y="384"/>
                  </a:lnTo>
                  <a:lnTo>
                    <a:pt x="32096" y="19261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65" name="Arc 455"/>
            <p:cNvSpPr>
              <a:spLocks/>
            </p:cNvSpPr>
            <p:nvPr/>
          </p:nvSpPr>
          <p:spPr bwMode="auto">
            <a:xfrm>
              <a:off x="1560" y="3120"/>
              <a:ext cx="761" cy="337"/>
            </a:xfrm>
            <a:custGeom>
              <a:avLst/>
              <a:gdLst>
                <a:gd name="T0" fmla="*/ 0 w 32039"/>
                <a:gd name="T1" fmla="*/ 0 h 21986"/>
                <a:gd name="T2" fmla="*/ 0 w 32039"/>
                <a:gd name="T3" fmla="*/ 0 h 21986"/>
                <a:gd name="T4" fmla="*/ 0 w 32039"/>
                <a:gd name="T5" fmla="*/ 0 h 21986"/>
                <a:gd name="T6" fmla="*/ 0 60000 65536"/>
                <a:gd name="T7" fmla="*/ 0 60000 65536"/>
                <a:gd name="T8" fmla="*/ 0 60000 65536"/>
                <a:gd name="T9" fmla="*/ 0 w 32039"/>
                <a:gd name="T10" fmla="*/ 0 h 21986"/>
                <a:gd name="T11" fmla="*/ 32039 w 32039"/>
                <a:gd name="T12" fmla="*/ 21986 h 219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39" h="21986" fill="none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</a:path>
                <a:path w="32039" h="21986" stroke="0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  <a:lnTo>
                    <a:pt x="21600" y="386"/>
                  </a:lnTo>
                  <a:lnTo>
                    <a:pt x="32038" y="19295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66" name="Arc 456"/>
            <p:cNvSpPr>
              <a:spLocks/>
            </p:cNvSpPr>
            <p:nvPr/>
          </p:nvSpPr>
          <p:spPr bwMode="auto">
            <a:xfrm>
              <a:off x="3626" y="2103"/>
              <a:ext cx="584" cy="427"/>
            </a:xfrm>
            <a:custGeom>
              <a:avLst/>
              <a:gdLst>
                <a:gd name="T0" fmla="*/ 0 w 26070"/>
                <a:gd name="T1" fmla="*/ 0 h 31631"/>
                <a:gd name="T2" fmla="*/ 0 w 26070"/>
                <a:gd name="T3" fmla="*/ 0 h 31631"/>
                <a:gd name="T4" fmla="*/ 0 w 26070"/>
                <a:gd name="T5" fmla="*/ 0 h 31631"/>
                <a:gd name="T6" fmla="*/ 0 60000 65536"/>
                <a:gd name="T7" fmla="*/ 0 60000 65536"/>
                <a:gd name="T8" fmla="*/ 0 60000 65536"/>
                <a:gd name="T9" fmla="*/ 0 w 26070"/>
                <a:gd name="T10" fmla="*/ 0 h 31631"/>
                <a:gd name="T11" fmla="*/ 26070 w 26070"/>
                <a:gd name="T12" fmla="*/ 31631 h 31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70" h="31631" fill="none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</a:path>
                <a:path w="26070" h="31631" stroke="0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  <a:lnTo>
                    <a:pt x="4470" y="21600"/>
                  </a:lnTo>
                  <a:lnTo>
                    <a:pt x="-1" y="46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67" name="Arc 457"/>
            <p:cNvSpPr>
              <a:spLocks/>
            </p:cNvSpPr>
            <p:nvPr/>
          </p:nvSpPr>
          <p:spPr bwMode="auto">
            <a:xfrm>
              <a:off x="3628" y="2110"/>
              <a:ext cx="574" cy="418"/>
            </a:xfrm>
            <a:custGeom>
              <a:avLst/>
              <a:gdLst>
                <a:gd name="T0" fmla="*/ 0 w 26029"/>
                <a:gd name="T1" fmla="*/ 0 h 31708"/>
                <a:gd name="T2" fmla="*/ 0 w 26029"/>
                <a:gd name="T3" fmla="*/ 0 h 31708"/>
                <a:gd name="T4" fmla="*/ 0 w 26029"/>
                <a:gd name="T5" fmla="*/ 0 h 31708"/>
                <a:gd name="T6" fmla="*/ 0 60000 65536"/>
                <a:gd name="T7" fmla="*/ 0 60000 65536"/>
                <a:gd name="T8" fmla="*/ 0 60000 65536"/>
                <a:gd name="T9" fmla="*/ 0 w 26029"/>
                <a:gd name="T10" fmla="*/ 0 h 31708"/>
                <a:gd name="T11" fmla="*/ 26029 w 26029"/>
                <a:gd name="T12" fmla="*/ 31708 h 317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29" h="31708" fill="none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</a:path>
                <a:path w="26029" h="31708" stroke="0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  <a:lnTo>
                    <a:pt x="4429" y="21600"/>
                  </a:lnTo>
                  <a:lnTo>
                    <a:pt x="-1" y="4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68" name="Arc 458"/>
            <p:cNvSpPr>
              <a:spLocks/>
            </p:cNvSpPr>
            <p:nvPr/>
          </p:nvSpPr>
          <p:spPr bwMode="auto">
            <a:xfrm>
              <a:off x="3791" y="2534"/>
              <a:ext cx="556" cy="428"/>
            </a:xfrm>
            <a:custGeom>
              <a:avLst/>
              <a:gdLst>
                <a:gd name="T0" fmla="*/ 0 w 21600"/>
                <a:gd name="T1" fmla="*/ 0 h 29154"/>
                <a:gd name="T2" fmla="*/ 0 w 21600"/>
                <a:gd name="T3" fmla="*/ 0 h 29154"/>
                <a:gd name="T4" fmla="*/ 0 w 21600"/>
                <a:gd name="T5" fmla="*/ 0 h 2915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154"/>
                <a:gd name="T11" fmla="*/ 21600 w 21600"/>
                <a:gd name="T12" fmla="*/ 29154 h 291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154" fill="none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</a:path>
                <a:path w="21600" h="29154" stroke="0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  <a:lnTo>
                    <a:pt x="0" y="16794"/>
                  </a:lnTo>
                  <a:lnTo>
                    <a:pt x="13583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69" name="Arc 459"/>
            <p:cNvSpPr>
              <a:spLocks/>
            </p:cNvSpPr>
            <p:nvPr/>
          </p:nvSpPr>
          <p:spPr bwMode="auto">
            <a:xfrm>
              <a:off x="3791" y="2538"/>
              <a:ext cx="549" cy="420"/>
            </a:xfrm>
            <a:custGeom>
              <a:avLst/>
              <a:gdLst>
                <a:gd name="T0" fmla="*/ 0 w 21600"/>
                <a:gd name="T1" fmla="*/ 0 h 29298"/>
                <a:gd name="T2" fmla="*/ 0 w 21600"/>
                <a:gd name="T3" fmla="*/ 0 h 29298"/>
                <a:gd name="T4" fmla="*/ 0 w 21600"/>
                <a:gd name="T5" fmla="*/ 0 h 292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298"/>
                <a:gd name="T11" fmla="*/ 21600 w 21600"/>
                <a:gd name="T12" fmla="*/ 29298 h 29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298" fill="none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</a:path>
                <a:path w="21600" h="29298" stroke="0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  <a:lnTo>
                    <a:pt x="0" y="16858"/>
                  </a:lnTo>
                  <a:lnTo>
                    <a:pt x="13504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70" name="Arc 460"/>
            <p:cNvSpPr>
              <a:spLocks/>
            </p:cNvSpPr>
            <p:nvPr/>
          </p:nvSpPr>
          <p:spPr bwMode="auto">
            <a:xfrm>
              <a:off x="3609" y="2973"/>
              <a:ext cx="651" cy="607"/>
            </a:xfrm>
            <a:custGeom>
              <a:avLst/>
              <a:gdLst>
                <a:gd name="T0" fmla="*/ 0 w 28655"/>
                <a:gd name="T1" fmla="*/ 0 h 27157"/>
                <a:gd name="T2" fmla="*/ 0 w 28655"/>
                <a:gd name="T3" fmla="*/ 0 h 27157"/>
                <a:gd name="T4" fmla="*/ 0 w 28655"/>
                <a:gd name="T5" fmla="*/ 0 h 27157"/>
                <a:gd name="T6" fmla="*/ 0 60000 65536"/>
                <a:gd name="T7" fmla="*/ 0 60000 65536"/>
                <a:gd name="T8" fmla="*/ 0 60000 65536"/>
                <a:gd name="T9" fmla="*/ 0 w 28655"/>
                <a:gd name="T10" fmla="*/ 0 h 27157"/>
                <a:gd name="T11" fmla="*/ 28655 w 28655"/>
                <a:gd name="T12" fmla="*/ 27157 h 271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5" h="27157" fill="none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</a:path>
                <a:path w="28655" h="27157" stroke="0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  <a:lnTo>
                    <a:pt x="7055" y="5557"/>
                  </a:lnTo>
                  <a:lnTo>
                    <a:pt x="27927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71" name="Arc 461"/>
            <p:cNvSpPr>
              <a:spLocks/>
            </p:cNvSpPr>
            <p:nvPr/>
          </p:nvSpPr>
          <p:spPr bwMode="auto">
            <a:xfrm>
              <a:off x="3611" y="2975"/>
              <a:ext cx="642" cy="598"/>
            </a:xfrm>
            <a:custGeom>
              <a:avLst/>
              <a:gdLst>
                <a:gd name="T0" fmla="*/ 0 w 28653"/>
                <a:gd name="T1" fmla="*/ 0 h 27158"/>
                <a:gd name="T2" fmla="*/ 0 w 28653"/>
                <a:gd name="T3" fmla="*/ 0 h 27158"/>
                <a:gd name="T4" fmla="*/ 0 w 28653"/>
                <a:gd name="T5" fmla="*/ 0 h 27158"/>
                <a:gd name="T6" fmla="*/ 0 60000 65536"/>
                <a:gd name="T7" fmla="*/ 0 60000 65536"/>
                <a:gd name="T8" fmla="*/ 0 60000 65536"/>
                <a:gd name="T9" fmla="*/ 0 w 28653"/>
                <a:gd name="T10" fmla="*/ 0 h 27158"/>
                <a:gd name="T11" fmla="*/ 28653 w 28653"/>
                <a:gd name="T12" fmla="*/ 27158 h 271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3" h="27158" fill="none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</a:path>
                <a:path w="28653" h="27158" stroke="0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  <a:lnTo>
                    <a:pt x="7053" y="5558"/>
                  </a:lnTo>
                  <a:lnTo>
                    <a:pt x="27925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72" name="Arc 462"/>
            <p:cNvSpPr>
              <a:spLocks/>
            </p:cNvSpPr>
            <p:nvPr/>
          </p:nvSpPr>
          <p:spPr bwMode="auto">
            <a:xfrm>
              <a:off x="1358" y="2529"/>
              <a:ext cx="354" cy="592"/>
            </a:xfrm>
            <a:custGeom>
              <a:avLst/>
              <a:gdLst>
                <a:gd name="T0" fmla="*/ 0 w 21600"/>
                <a:gd name="T1" fmla="*/ 0 h 41297"/>
                <a:gd name="T2" fmla="*/ 0 w 21600"/>
                <a:gd name="T3" fmla="*/ 0 h 41297"/>
                <a:gd name="T4" fmla="*/ 0 w 21600"/>
                <a:gd name="T5" fmla="*/ 0 h 4129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297"/>
                <a:gd name="T11" fmla="*/ 21600 w 21600"/>
                <a:gd name="T12" fmla="*/ 41297 h 412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297" fill="none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</a:path>
                <a:path w="21600" h="41297" stroke="0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  <a:lnTo>
                    <a:pt x="21600" y="21551"/>
                  </a:lnTo>
                  <a:lnTo>
                    <a:pt x="12844" y="412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73" name="Arc 463"/>
            <p:cNvSpPr>
              <a:spLocks/>
            </p:cNvSpPr>
            <p:nvPr/>
          </p:nvSpPr>
          <p:spPr bwMode="auto">
            <a:xfrm>
              <a:off x="1365" y="2536"/>
              <a:ext cx="347" cy="578"/>
            </a:xfrm>
            <a:custGeom>
              <a:avLst/>
              <a:gdLst>
                <a:gd name="T0" fmla="*/ 0 w 21600"/>
                <a:gd name="T1" fmla="*/ 0 h 41307"/>
                <a:gd name="T2" fmla="*/ 0 w 21600"/>
                <a:gd name="T3" fmla="*/ 0 h 41307"/>
                <a:gd name="T4" fmla="*/ 0 w 21600"/>
                <a:gd name="T5" fmla="*/ 0 h 413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307"/>
                <a:gd name="T11" fmla="*/ 21600 w 21600"/>
                <a:gd name="T12" fmla="*/ 41307 h 413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307" fill="none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</a:path>
                <a:path w="21600" h="41307" stroke="0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  <a:lnTo>
                    <a:pt x="21600" y="21551"/>
                  </a:lnTo>
                  <a:lnTo>
                    <a:pt x="12867" y="41306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74" name="Arc 464"/>
            <p:cNvSpPr>
              <a:spLocks/>
            </p:cNvSpPr>
            <p:nvPr/>
          </p:nvSpPr>
          <p:spPr bwMode="auto">
            <a:xfrm>
              <a:off x="2293" y="3335"/>
              <a:ext cx="1344" cy="361"/>
            </a:xfrm>
            <a:custGeom>
              <a:avLst/>
              <a:gdLst>
                <a:gd name="T0" fmla="*/ 0 w 39224"/>
                <a:gd name="T1" fmla="*/ 0 h 21600"/>
                <a:gd name="T2" fmla="*/ 0 w 39224"/>
                <a:gd name="T3" fmla="*/ 0 h 21600"/>
                <a:gd name="T4" fmla="*/ 0 w 392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224"/>
                <a:gd name="T10" fmla="*/ 0 h 21600"/>
                <a:gd name="T11" fmla="*/ 39224 w 392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24" h="21600" fill="none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</a:path>
                <a:path w="39224" h="21600" stroke="0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  <a:lnTo>
                    <a:pt x="21277" y="0"/>
                  </a:lnTo>
                  <a:lnTo>
                    <a:pt x="39224" y="12019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7"/>
            </a:p>
          </p:txBody>
        </p:sp>
        <p:sp>
          <p:nvSpPr>
            <p:cNvPr id="80975" name="Arc 465"/>
            <p:cNvSpPr>
              <a:spLocks/>
            </p:cNvSpPr>
            <p:nvPr/>
          </p:nvSpPr>
          <p:spPr bwMode="auto">
            <a:xfrm>
              <a:off x="2300" y="3335"/>
              <a:ext cx="1329" cy="354"/>
            </a:xfrm>
            <a:custGeom>
              <a:avLst/>
              <a:gdLst>
                <a:gd name="T0" fmla="*/ 0 w 39161"/>
                <a:gd name="T1" fmla="*/ 0 h 21600"/>
                <a:gd name="T2" fmla="*/ 0 w 39161"/>
                <a:gd name="T3" fmla="*/ 0 h 21600"/>
                <a:gd name="T4" fmla="*/ 0 w 39161"/>
                <a:gd name="T5" fmla="*/ 0 h 21600"/>
                <a:gd name="T6" fmla="*/ 0 60000 65536"/>
                <a:gd name="T7" fmla="*/ 0 60000 65536"/>
                <a:gd name="T8" fmla="*/ 0 60000 65536"/>
                <a:gd name="T9" fmla="*/ 0 w 39161"/>
                <a:gd name="T10" fmla="*/ 0 h 21600"/>
                <a:gd name="T11" fmla="*/ 39161 w 3916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161" h="21600" fill="none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</a:path>
                <a:path w="39161" h="21600" stroke="0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  <a:lnTo>
                    <a:pt x="21271" y="0"/>
                  </a:lnTo>
                  <a:lnTo>
                    <a:pt x="39161" y="12103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797"/>
            </a:p>
          </p:txBody>
        </p:sp>
      </p:grpSp>
      <p:sp>
        <p:nvSpPr>
          <p:cNvPr id="67026" name="Line 466"/>
          <p:cNvSpPr>
            <a:spLocks noChangeShapeType="1"/>
          </p:cNvSpPr>
          <p:nvPr/>
        </p:nvSpPr>
        <p:spPr bwMode="auto">
          <a:xfrm flipH="1">
            <a:off x="8463342" y="3200823"/>
            <a:ext cx="606889" cy="221839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7027" name="Line 467"/>
          <p:cNvSpPr>
            <a:spLocks noChangeShapeType="1"/>
          </p:cNvSpPr>
          <p:nvPr/>
        </p:nvSpPr>
        <p:spPr bwMode="auto">
          <a:xfrm flipH="1" flipV="1">
            <a:off x="8417390" y="3476538"/>
            <a:ext cx="419909" cy="440509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7028" name="Line 468"/>
          <p:cNvSpPr>
            <a:spLocks noChangeShapeType="1"/>
          </p:cNvSpPr>
          <p:nvPr/>
        </p:nvSpPr>
        <p:spPr bwMode="auto">
          <a:xfrm flipH="1" flipV="1">
            <a:off x="9117768" y="3200823"/>
            <a:ext cx="419909" cy="771684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7029" name="Line 469"/>
          <p:cNvSpPr>
            <a:spLocks noChangeShapeType="1"/>
          </p:cNvSpPr>
          <p:nvPr/>
        </p:nvSpPr>
        <p:spPr bwMode="auto">
          <a:xfrm flipH="1" flipV="1">
            <a:off x="8837299" y="3863171"/>
            <a:ext cx="700378" cy="109336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sp>
        <p:nvSpPr>
          <p:cNvPr id="67030" name="Line 470"/>
          <p:cNvSpPr>
            <a:spLocks noChangeShapeType="1"/>
          </p:cNvSpPr>
          <p:nvPr/>
        </p:nvSpPr>
        <p:spPr bwMode="auto">
          <a:xfrm flipV="1">
            <a:off x="7807331" y="3476537"/>
            <a:ext cx="610058" cy="164795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pic>
        <p:nvPicPr>
          <p:cNvPr id="80941" name="Picture 471"/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1995" y="3343433"/>
            <a:ext cx="364450" cy="261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42" name="Picture 472"/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0320" y="3818804"/>
            <a:ext cx="366035" cy="26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43" name="Text Box 473"/>
          <p:cNvSpPr txBox="1">
            <a:spLocks noChangeArrowheads="1"/>
          </p:cNvSpPr>
          <p:nvPr/>
        </p:nvSpPr>
        <p:spPr bwMode="auto">
          <a:xfrm>
            <a:off x="8670920" y="2135994"/>
            <a:ext cx="474705" cy="30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88" tIns="45696" rIns="91388" bIns="45696">
            <a:spAutoFit/>
          </a:bodyPr>
          <a:lstStyle>
            <a:lvl1pPr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 sz="1397">
                <a:latin typeface="Arial" charset="0"/>
              </a:rPr>
              <a:t>ISP</a:t>
            </a:r>
            <a:endParaRPr lang="en-US" altLang="x-none" sz="1397">
              <a:latin typeface="Arial" charset="0"/>
            </a:endParaRPr>
          </a:p>
        </p:txBody>
      </p:sp>
      <p:pic>
        <p:nvPicPr>
          <p:cNvPr id="80944" name="Picture 474"/>
          <p:cNvPicPr>
            <a:picLocks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6585" y="3563689"/>
            <a:ext cx="364450" cy="26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45" name="Picture 475"/>
          <p:cNvPicPr>
            <a:picLocks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23761" y="3818804"/>
            <a:ext cx="366034" cy="26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036" name="Line 476"/>
          <p:cNvSpPr>
            <a:spLocks noChangeShapeType="1"/>
          </p:cNvSpPr>
          <p:nvPr/>
        </p:nvSpPr>
        <p:spPr bwMode="auto">
          <a:xfrm flipH="1">
            <a:off x="9033785" y="2882326"/>
            <a:ext cx="457940" cy="305821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7"/>
          </a:p>
        </p:txBody>
      </p:sp>
      <p:pic>
        <p:nvPicPr>
          <p:cNvPr id="80947" name="Picture 477"/>
          <p:cNvPicPr>
            <a:picLocks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0977" y="2795174"/>
            <a:ext cx="366035" cy="261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48" name="Picture 478"/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2759" y="3104165"/>
            <a:ext cx="364450" cy="26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49" name="Picture 437"/>
          <p:cNvPicPr>
            <a:picLocks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7806" y="3565273"/>
            <a:ext cx="366035" cy="261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52" name="Rectangle 495"/>
          <p:cNvSpPr>
            <a:spLocks noChangeArrowheads="1"/>
          </p:cNvSpPr>
          <p:nvPr/>
        </p:nvSpPr>
        <p:spPr bwMode="auto">
          <a:xfrm>
            <a:off x="1912747" y="5406538"/>
            <a:ext cx="2205715" cy="988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8" tIns="45696" rIns="91388" bIns="45696"/>
          <a:lstStyle>
            <a:lvl1pPr marL="342900" indent="-3429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4538" indent="-287338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x-none" sz="1797" dirty="0">
                <a:latin typeface="Comic Sans MS" charset="0"/>
              </a:rPr>
              <a:t>Campus access, e.g.,</a:t>
            </a:r>
          </a:p>
          <a:p>
            <a:pPr lvl="1"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x-none" sz="1597" dirty="0">
                <a:latin typeface="Comic Sans MS" charset="0"/>
              </a:rPr>
              <a:t>Ethernet</a:t>
            </a:r>
          </a:p>
          <a:p>
            <a:pPr lvl="1"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x-none" sz="1597" dirty="0">
                <a:latin typeface="Comic Sans MS" charset="0"/>
              </a:rPr>
              <a:t>Wireless</a:t>
            </a:r>
          </a:p>
        </p:txBody>
      </p:sp>
      <p:sp>
        <p:nvSpPr>
          <p:cNvPr id="80953" name="Rectangle 500"/>
          <p:cNvSpPr>
            <a:spLocks noChangeArrowheads="1"/>
          </p:cNvSpPr>
          <p:nvPr/>
        </p:nvSpPr>
        <p:spPr bwMode="auto">
          <a:xfrm>
            <a:off x="5411468" y="4645946"/>
            <a:ext cx="4563549" cy="182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8" tIns="45696" rIns="91388" bIns="45696"/>
          <a:lstStyle>
            <a:lvl1pPr marL="342900" indent="-3429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5000"/>
              <a:buFont typeface="Wingdings" pitchFamily="2" charset="2"/>
              <a:buChar char="q"/>
            </a:pPr>
            <a:r>
              <a:rPr lang="en-US" altLang="zh-CN" sz="2396" dirty="0">
                <a:latin typeface="Comic Sans MS" charset="0"/>
              </a:rPr>
              <a:t>The Internet is a </a:t>
            </a:r>
            <a:br>
              <a:rPr lang="en-US" altLang="zh-CN" sz="2396" dirty="0">
                <a:latin typeface="Comic Sans MS" charset="0"/>
              </a:rPr>
            </a:br>
            <a:r>
              <a:rPr lang="en-US" altLang="zh-CN" sz="2396" dirty="0">
                <a:latin typeface="Comic Sans MS" charset="0"/>
              </a:rPr>
              <a:t>network of networks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5000"/>
              <a:buFont typeface="Wingdings" pitchFamily="2" charset="2"/>
              <a:buChar char="q"/>
            </a:pPr>
            <a:r>
              <a:rPr lang="en-US" altLang="zh-CN" sz="2396" dirty="0">
                <a:latin typeface="Comic Sans MS" charset="0"/>
              </a:rPr>
              <a:t>Each individually administrated network is called an Autonomous System (AS)</a:t>
            </a:r>
          </a:p>
        </p:txBody>
      </p:sp>
      <p:pic>
        <p:nvPicPr>
          <p:cNvPr id="80955" name="Picture 2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38366" y="4569887"/>
            <a:ext cx="1445124" cy="572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0956" name="Straight Connector 2"/>
          <p:cNvCxnSpPr>
            <a:cxnSpLocks noChangeShapeType="1"/>
            <a:endCxn id="80920" idx="0"/>
          </p:cNvCxnSpPr>
          <p:nvPr/>
        </p:nvCxnSpPr>
        <p:spPr bwMode="auto">
          <a:xfrm>
            <a:off x="3738166" y="2516290"/>
            <a:ext cx="191733" cy="2788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0957" name="Straight Connector 5"/>
          <p:cNvCxnSpPr>
            <a:cxnSpLocks noChangeShapeType="1"/>
            <a:endCxn id="80949" idx="1"/>
          </p:cNvCxnSpPr>
          <p:nvPr/>
        </p:nvCxnSpPr>
        <p:spPr bwMode="auto">
          <a:xfrm flipV="1">
            <a:off x="3205753" y="3696792"/>
            <a:ext cx="282053" cy="3644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0958" name="Straight Connector 9"/>
          <p:cNvCxnSpPr>
            <a:cxnSpLocks noChangeShapeType="1"/>
            <a:stCxn id="80945" idx="3"/>
          </p:cNvCxnSpPr>
          <p:nvPr/>
        </p:nvCxnSpPr>
        <p:spPr bwMode="auto">
          <a:xfrm>
            <a:off x="9689795" y="3950323"/>
            <a:ext cx="209163" cy="77168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80959" name="Rectangle 10"/>
          <p:cNvSpPr>
            <a:spLocks noChangeArrowheads="1"/>
          </p:cNvSpPr>
          <p:nvPr/>
        </p:nvSpPr>
        <p:spPr bwMode="auto">
          <a:xfrm>
            <a:off x="9390313" y="5102302"/>
            <a:ext cx="965000" cy="275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 sz="1198">
                <a:solidFill>
                  <a:srgbClr val="000000"/>
                </a:solidFill>
                <a:latin typeface="Arial" charset="0"/>
              </a:rPr>
              <a:t>data center</a:t>
            </a:r>
            <a:endParaRPr lang="en-US" altLang="x-none" sz="399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8B1514-C2D6-6647-88DA-F9883615D015}"/>
              </a:ext>
            </a:extLst>
          </p:cNvPr>
          <p:cNvSpPr/>
          <p:nvPr/>
        </p:nvSpPr>
        <p:spPr>
          <a:xfrm>
            <a:off x="1859576" y="1440937"/>
            <a:ext cx="6096000" cy="58997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x-none" sz="1996" dirty="0">
                <a:ea typeface="ＭＳ Ｐゴシック" charset="-128"/>
              </a:rPr>
              <a:t>Residential </a:t>
            </a:r>
            <a:r>
              <a:rPr lang="en-US" altLang="zh-CN" sz="1996" dirty="0">
                <a:ea typeface="ＭＳ Ｐゴシック" charset="-128"/>
              </a:rPr>
              <a:t>a</a:t>
            </a:r>
            <a:r>
              <a:rPr lang="en-US" altLang="x-none" sz="1996" dirty="0">
                <a:ea typeface="ＭＳ Ｐゴシック" charset="-128"/>
              </a:rPr>
              <a:t>ccess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x-none" sz="1597" dirty="0">
                <a:ea typeface="ＭＳ Ｐゴシック" charset="-128"/>
              </a:rPr>
              <a:t>Cable, Fiber, DSL, </a:t>
            </a:r>
            <a:r>
              <a:rPr lang="en-US" altLang="zh-CN" sz="1597" dirty="0">
                <a:ea typeface="ＭＳ Ｐゴシック" charset="-128"/>
              </a:rPr>
              <a:t>Wireless</a:t>
            </a:r>
            <a:endParaRPr lang="en-US" altLang="x-none" sz="1597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3708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Handle</a:t>
            </a:r>
            <a:r>
              <a:rPr lang="zh-CN" altLang="en-US" dirty="0"/>
              <a:t> </a:t>
            </a:r>
            <a:r>
              <a:rPr lang="en-US" altLang="zh-CN" dirty="0"/>
              <a:t>Non-Unicast</a:t>
            </a:r>
            <a:r>
              <a:rPr lang="zh-CN" altLang="en-US" dirty="0"/>
              <a:t> </a:t>
            </a:r>
            <a:r>
              <a:rPr lang="en-US" altLang="zh-CN" dirty="0"/>
              <a:t>Circuits?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Basic</a:t>
            </a:r>
            <a:r>
              <a:rPr lang="zh-CN" altLang="en-US" b="1" dirty="0"/>
              <a:t> </a:t>
            </a:r>
            <a:r>
              <a:rPr lang="en-US" altLang="zh-CN" b="1" dirty="0"/>
              <a:t>idea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altLang="zh-CN" dirty="0"/>
              <a:t>auxiliary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additional</a:t>
            </a:r>
            <a:r>
              <a:rPr lang="zh-CN" altLang="en-US" dirty="0"/>
              <a:t> </a:t>
            </a:r>
            <a:r>
              <a:rPr lang="en-US" altLang="zh-CN" dirty="0"/>
              <a:t>equations.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867" y="2928001"/>
            <a:ext cx="5486400" cy="2171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047" y="3331675"/>
            <a:ext cx="4504972" cy="168694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5A33F-CD0B-224D-8F2C-0384A0013307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50907" y="5234638"/>
            <a:ext cx="3322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ea typeface="+mj-ea"/>
              </a:rPr>
              <a:t>Multicast</a:t>
            </a:r>
            <a:r>
              <a:rPr lang="zh-CN" altLang="en-US" sz="2800" dirty="0">
                <a:ea typeface="+mj-ea"/>
              </a:rPr>
              <a:t> </a:t>
            </a:r>
            <a:r>
              <a:rPr lang="en-US" altLang="zh-CN" sz="2800" dirty="0">
                <a:ea typeface="+mj-ea"/>
              </a:rPr>
              <a:t>circuit</a:t>
            </a:r>
            <a:endParaRPr lang="en-US" sz="2800" dirty="0">
              <a:ea typeface="+mj-ea"/>
            </a:endParaRPr>
          </a:p>
        </p:txBody>
      </p:sp>
      <p:sp>
        <p:nvSpPr>
          <p:cNvPr id="9" name="Oval 8"/>
          <p:cNvSpPr/>
          <p:nvPr/>
        </p:nvSpPr>
        <p:spPr>
          <a:xfrm>
            <a:off x="6608727" y="3331675"/>
            <a:ext cx="1666593" cy="52404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737" y="3845572"/>
            <a:ext cx="6232525" cy="17703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Abstraction:</a:t>
            </a:r>
            <a:r>
              <a:rPr lang="zh-CN" altLang="en-US" dirty="0"/>
              <a:t> </a:t>
            </a:r>
            <a:r>
              <a:rPr lang="en-US" altLang="zh-CN" dirty="0"/>
              <a:t>Multi-Path</a:t>
            </a:r>
            <a:r>
              <a:rPr lang="zh-CN" altLang="en-US" dirty="0"/>
              <a:t> </a:t>
            </a:r>
            <a:r>
              <a:rPr lang="en-US" altLang="zh-CN" dirty="0"/>
              <a:t>Circuit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4007555" y="3915968"/>
            <a:ext cx="2652890" cy="33866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882F-80DE-1146-A84B-97B04ABFEB80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2849" y="1780458"/>
            <a:ext cx="72263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1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Resource Abstraction: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dirty="0"/>
              <a:t>Resource</a:t>
            </a:r>
            <a:r>
              <a:rPr lang="en-US" dirty="0"/>
              <a:t> 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dirty="0"/>
              <a:t>provide</a:t>
            </a:r>
            <a:r>
              <a:rPr lang="en-US" altLang="zh-CN" dirty="0"/>
              <a:t>s</a:t>
            </a:r>
            <a:r>
              <a:rPr lang="en-US" dirty="0"/>
              <a:t> a compact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accurate</a:t>
            </a:r>
            <a:r>
              <a:rPr lang="en-US" dirty="0"/>
              <a:t> representation of multi-domain network available bandwidth</a:t>
            </a:r>
            <a:r>
              <a:rPr lang="en-US" altLang="zh-CN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32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838199" y="3805655"/>
            <a:ext cx="4881143" cy="2742025"/>
            <a:chOff x="568232" y="2971794"/>
            <a:chExt cx="6534498" cy="3574514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232" y="2971794"/>
              <a:ext cx="6534498" cy="3574514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4071103" y="3480585"/>
              <a:ext cx="1203497" cy="340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/>
                <a:t>Step</a:t>
              </a:r>
              <a:r>
                <a:rPr lang="zh-CN" altLang="en-US" sz="1200" b="1" dirty="0"/>
                <a:t> </a:t>
              </a:r>
              <a:r>
                <a:rPr lang="en-US" altLang="zh-CN" sz="1200" b="1" dirty="0"/>
                <a:t>5</a:t>
              </a:r>
              <a:endParaRPr lang="en-US" sz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564178" y="2847902"/>
                <a:ext cx="8660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/>
                  <a:t>A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fair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optimal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solution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charset="0"/>
                      </a:rPr>
                      <m:t>=10,</m:t>
                    </m:r>
                    <m:r>
                      <a:rPr lang="zh-CN" altLang="en-US" sz="2400" i="1" dirty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charset="0"/>
                      </a:rPr>
                      <m:t>=5,</m:t>
                    </m:r>
                    <m:r>
                      <a:rPr lang="zh-CN" altLang="en-US" sz="2400" i="1" dirty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charset="0"/>
                      </a:rPr>
                      <m:t>=5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178" y="2847902"/>
                <a:ext cx="8660976" cy="461665"/>
              </a:xfrm>
              <a:prstGeom prst="rect">
                <a:avLst/>
              </a:prstGeom>
              <a:blipFill rotWithShape="0"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806157" y="3805656"/>
            <a:ext cx="6233442" cy="2303126"/>
            <a:chOff x="5806157" y="3805656"/>
            <a:chExt cx="6233442" cy="230312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06157" y="3805656"/>
              <a:ext cx="5995317" cy="104338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94667" y="4916508"/>
              <a:ext cx="5993622" cy="116542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894666" y="5194382"/>
              <a:ext cx="6144933" cy="9144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6994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Resource Abstraction:</a:t>
            </a:r>
            <a:r>
              <a:rPr lang="zh-CN" altLang="en-US" dirty="0"/>
              <a:t> </a:t>
            </a:r>
            <a:r>
              <a:rPr lang="en-US" altLang="zh-CN" dirty="0"/>
              <a:t>Privacy</a:t>
            </a:r>
            <a:r>
              <a:rPr lang="zh-CN" altLang="en-US" dirty="0"/>
              <a:t> </a:t>
            </a:r>
            <a:r>
              <a:rPr lang="en-US" altLang="zh-CN" dirty="0"/>
              <a:t>Concern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dirty="0"/>
              <a:t>Resource</a:t>
            </a:r>
            <a:r>
              <a:rPr lang="en-US" dirty="0"/>
              <a:t> 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dirty="0"/>
              <a:t>represents the </a:t>
            </a:r>
            <a:r>
              <a:rPr lang="en-US" dirty="0">
                <a:solidFill>
                  <a:srgbClr val="FF0000"/>
                </a:solidFill>
              </a:rPr>
              <a:t>bandwidth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feasible region</a:t>
            </a:r>
            <a:r>
              <a:rPr lang="en-US" dirty="0"/>
              <a:t> of </a:t>
            </a:r>
            <a:r>
              <a:rPr lang="en-US" altLang="zh-CN" dirty="0"/>
              <a:t>network</a:t>
            </a:r>
            <a:r>
              <a:rPr lang="en-US" dirty="0"/>
              <a:t> for providing bandwidths to this set of</a:t>
            </a:r>
            <a:r>
              <a:rPr lang="zh-CN" altLang="en-US" dirty="0"/>
              <a:t> </a:t>
            </a:r>
            <a:r>
              <a:rPr lang="en-US" dirty="0"/>
              <a:t>circuits.</a:t>
            </a:r>
          </a:p>
          <a:p>
            <a:pPr lvl="1"/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information.</a:t>
            </a:r>
          </a:p>
          <a:p>
            <a:pPr lvl="1"/>
            <a:r>
              <a:rPr lang="en-US" altLang="zh-CN" dirty="0"/>
              <a:t>Aggregator</a:t>
            </a:r>
            <a:r>
              <a:rPr lang="zh-CN" altLang="en-US" dirty="0"/>
              <a:t> </a:t>
            </a:r>
            <a:r>
              <a:rPr lang="en-US" altLang="zh-CN" dirty="0"/>
              <a:t>becomes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failure.</a:t>
            </a:r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33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838199" y="3805655"/>
            <a:ext cx="4881143" cy="2742025"/>
            <a:chOff x="568232" y="2971794"/>
            <a:chExt cx="6534498" cy="3574514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232" y="2971794"/>
              <a:ext cx="6534498" cy="3574514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4071103" y="3480585"/>
              <a:ext cx="1203497" cy="340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/>
                <a:t>Step</a:t>
              </a:r>
              <a:r>
                <a:rPr lang="zh-CN" altLang="en-US" sz="1200" b="1" dirty="0"/>
                <a:t> </a:t>
              </a:r>
              <a:r>
                <a:rPr lang="en-US" altLang="zh-CN" sz="1200" b="1" dirty="0"/>
                <a:t>5</a:t>
              </a:r>
              <a:endParaRPr lang="en-US" sz="1200" dirty="0"/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6157" y="3805656"/>
            <a:ext cx="5995317" cy="104338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4667" y="4916508"/>
            <a:ext cx="5993622" cy="1165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714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Mercator</a:t>
            </a:r>
            <a:r>
              <a:rPr lang="en-US" altLang="zh-CN" dirty="0"/>
              <a:t>:</a:t>
            </a:r>
            <a:r>
              <a:rPr 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b="1" dirty="0"/>
              <a:t>Resource</a:t>
            </a:r>
            <a:r>
              <a:rPr lang="zh-CN" altLang="en-US" b="1" dirty="0"/>
              <a:t> </a:t>
            </a:r>
            <a:r>
              <a:rPr lang="en-US" altLang="zh-CN" b="1" dirty="0"/>
              <a:t>abstraction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inequalities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dirty="0"/>
              <a:t>provide a compact</a:t>
            </a:r>
            <a:r>
              <a:rPr lang="zh-CN" altLang="en-US" dirty="0"/>
              <a:t> </a:t>
            </a:r>
            <a:r>
              <a:rPr lang="en-US" dirty="0"/>
              <a:t>representation</a:t>
            </a:r>
            <a:r>
              <a:rPr lang="zh-CN" altLang="en-US" dirty="0"/>
              <a:t> </a:t>
            </a:r>
            <a:r>
              <a:rPr lang="en-US" dirty="0"/>
              <a:t>of multi-domain network available bandwidth</a:t>
            </a:r>
            <a:r>
              <a:rPr lang="en-US" altLang="zh-CN" dirty="0"/>
              <a:t>.</a:t>
            </a:r>
          </a:p>
          <a:p>
            <a:r>
              <a:rPr lang="en-US" altLang="zh-CN" b="1" dirty="0"/>
              <a:t>Resource</a:t>
            </a:r>
            <a:r>
              <a:rPr lang="zh-CN" altLang="en-US" b="1" dirty="0"/>
              <a:t> </a:t>
            </a:r>
            <a:r>
              <a:rPr lang="en-US" altLang="zh-CN" b="1" dirty="0"/>
              <a:t>abstraction</a:t>
            </a:r>
            <a:r>
              <a:rPr lang="zh-CN" altLang="en-US" b="1" dirty="0"/>
              <a:t> </a:t>
            </a:r>
            <a:r>
              <a:rPr lang="en-US" altLang="zh-CN" b="1" dirty="0"/>
              <a:t>obfuscating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Merge the resource</a:t>
            </a:r>
            <a:r>
              <a:rPr lang="zh-CN" altLang="en-US" dirty="0"/>
              <a:t> </a:t>
            </a:r>
            <a:r>
              <a:rPr lang="en-US" altLang="zh-CN" dirty="0"/>
              <a:t>abstraction of multiple</a:t>
            </a:r>
            <a:r>
              <a:rPr lang="zh-CN" altLang="en-US" dirty="0"/>
              <a:t> </a:t>
            </a:r>
            <a:r>
              <a:rPr lang="en-US" altLang="zh-CN" dirty="0"/>
              <a:t>domains without revealing the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individual domain.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34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190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Resource Abstraction Obfuscating</a:t>
            </a:r>
            <a:r>
              <a:rPr lang="zh-CN" altLang="en-US" dirty="0"/>
              <a:t> </a:t>
            </a:r>
            <a:r>
              <a:rPr lang="en-US" altLang="zh-CN" dirty="0"/>
              <a:t>Protocol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/>
                  <a:t>Goal</a:t>
                </a:r>
                <a:r>
                  <a:rPr lang="en-US" altLang="zh-CN" dirty="0"/>
                  <a:t>: Merge the resource abstraction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altLang="zh-CN" dirty="0"/>
                  <a:t> networks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without revealing 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bandwidth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feasible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region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individual domain.</a:t>
                </a:r>
              </a:p>
              <a:p>
                <a:r>
                  <a:rPr lang="en-US" altLang="zh-CN" b="1" dirty="0"/>
                  <a:t>Security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model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</a:t>
                </a:r>
                <a:r>
                  <a:rPr lang="en-US" dirty="0"/>
                  <a:t>emi-honest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(honest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but</a:t>
                </a:r>
                <a:r>
                  <a:rPr lang="en-US" dirty="0"/>
                  <a:t> curious</a:t>
                </a:r>
                <a:r>
                  <a:rPr lang="en-US" altLang="zh-CN" dirty="0"/>
                  <a:t>)</a:t>
                </a:r>
                <a:r>
                  <a:rPr lang="en-US" dirty="0"/>
                  <a:t>.</a:t>
                </a:r>
                <a:endParaRPr lang="en-US" altLang="zh-CN" dirty="0"/>
              </a:p>
              <a:p>
                <a:r>
                  <a:rPr lang="en-US" altLang="zh-CN" b="1" dirty="0"/>
                  <a:t>Basic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idea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domain obfuscates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its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own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private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random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matrix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couple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shared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random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matrices.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0">
                <a:blip r:embed="rId3"/>
                <a:stretch>
                  <a:fillRect l="-1043" t="-1990" r="-1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35</a:t>
            </a:fld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6777512" y="6375996"/>
            <a:ext cx="125128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b="1" dirty="0"/>
              <a:t>AS</a:t>
            </a:r>
            <a:r>
              <a:rPr lang="en-US" altLang="zh-CN" sz="2667" b="1" baseline="-25000" dirty="0"/>
              <a:t>2</a:t>
            </a:r>
            <a:endParaRPr lang="en-US" sz="2667" b="1" baseline="-25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593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95"/>
    </mc:Choice>
    <mc:Fallback xmlns="">
      <p:transition spd="slow" advTm="29395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6923" y="1980426"/>
            <a:ext cx="7715519" cy="36597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Obfuscating</a:t>
            </a:r>
            <a:r>
              <a:rPr lang="zh-CN" altLang="en-US" dirty="0"/>
              <a:t> </a:t>
            </a:r>
            <a:r>
              <a:rPr lang="en-US" altLang="zh-CN" dirty="0"/>
              <a:t>Protocol: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36</a:t>
            </a:fld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0800000">
            <a:off x="5597317" y="3503674"/>
            <a:ext cx="285216" cy="1123556"/>
          </a:xfrm>
          <a:prstGeom prst="downArrow">
            <a:avLst>
              <a:gd name="adj1" fmla="val 5791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4581013">
            <a:off x="3158536" y="2907287"/>
            <a:ext cx="321244" cy="23935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8388" y="5131302"/>
                <a:ext cx="380776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15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+14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+15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=1130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5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50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53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491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96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97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96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954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38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37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38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342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88" y="5131302"/>
                <a:ext cx="3807769" cy="9541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021216" y="5146993"/>
                <a:ext cx="488938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5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6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−4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+57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+3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=1740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22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68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78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+74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2250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25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+25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77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216" y="5146993"/>
                <a:ext cx="4889383" cy="9541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715278" y="5143045"/>
                <a:ext cx="421604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+47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−3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+47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=1470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68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 smtClean="0">
                          <a:latin typeface="Cambria Math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+68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2040</m:t>
                      </m:r>
                    </m:oMath>
                  </m:oMathPara>
                </a14:m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85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−3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+86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2630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91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−2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+94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400" i="1" smtClean="0">
                              <a:latin typeface="Cambria Math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sz="140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281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278" y="5143045"/>
                <a:ext cx="4216043" cy="95410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271639" y="4704465"/>
            <a:ext cx="210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Mercator</a:t>
            </a:r>
            <a:r>
              <a:rPr lang="zh-CN" altLang="en-US" b="1" dirty="0"/>
              <a:t> </a:t>
            </a:r>
            <a:r>
              <a:rPr lang="en-US" altLang="zh-CN" b="1" dirty="0"/>
              <a:t>Server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endParaRPr lang="en-US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-310" y="6187073"/>
                <a:ext cx="4508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latin typeface="Cambria Math" charset="0"/>
                        </a:rPr>
                        <m:t>: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≤100</m:t>
                          </m:r>
                        </m:e>
                      </m:d>
                    </m:oMath>
                  </m:oMathPara>
                </a14:m>
                <a:endParaRPr lang="en-US" altLang="zh-CN" sz="1600" b="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0" y="6187073"/>
                <a:ext cx="4508175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500717" y="6174920"/>
                <a:ext cx="4508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{</m:t>
                          </m:r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latin typeface="Cambria Math" charset="0"/>
                        </a:rPr>
                        <m:t>≤</m:t>
                      </m:r>
                      <m:r>
                        <a:rPr lang="en-US" altLang="zh-CN" sz="1600" b="0" i="1" smtClean="0">
                          <a:latin typeface="Cambria Math" charset="0"/>
                        </a:rPr>
                        <m:t>3</m:t>
                      </m:r>
                      <m:r>
                        <a:rPr lang="en-US" altLang="zh-CN" sz="1600" i="1">
                          <a:latin typeface="Cambria Math" charset="0"/>
                        </a:rPr>
                        <m:t>0</m:t>
                      </m:r>
                      <m:r>
                        <a:rPr lang="en-US" altLang="zh-CN" sz="1600" b="0" i="1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717" y="6174920"/>
                <a:ext cx="4508175" cy="338554"/>
              </a:xfrm>
              <a:prstGeom prst="rect">
                <a:avLst/>
              </a:prstGeom>
              <a:blipFill rotWithShape="0">
                <a:blip r:embed="rId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143325" y="6178868"/>
                <a:ext cx="4508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charset="0"/>
                            </a:rPr>
                            <m:t>{</m:t>
                          </m:r>
                          <m:r>
                            <a:rPr lang="en-US" altLang="zh-CN" sz="16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latin typeface="Cambria Math" charset="0"/>
                        </a:rPr>
                        <m:t>≤30}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325" y="6178868"/>
                <a:ext cx="4508175" cy="338554"/>
              </a:xfrm>
              <a:prstGeom prst="rect">
                <a:avLst/>
              </a:prstGeom>
              <a:blipFill rotWithShape="0"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4831901" y="4704999"/>
            <a:ext cx="210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Mercator</a:t>
            </a:r>
            <a:r>
              <a:rPr lang="zh-CN" altLang="en-US" b="1" dirty="0"/>
              <a:t> </a:t>
            </a:r>
            <a:r>
              <a:rPr lang="en-US" altLang="zh-CN" b="1" dirty="0"/>
              <a:t>Server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  <a:endParaRPr lang="en-US" b="1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8346780" y="4704465"/>
            <a:ext cx="210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Mercator</a:t>
            </a:r>
            <a:r>
              <a:rPr lang="zh-CN" altLang="en-US" b="1" dirty="0"/>
              <a:t> </a:t>
            </a:r>
            <a:r>
              <a:rPr lang="en-US" altLang="zh-CN" b="1" dirty="0"/>
              <a:t>Server</a:t>
            </a:r>
            <a:r>
              <a:rPr lang="zh-CN" altLang="en-US" b="1" dirty="0"/>
              <a:t> </a:t>
            </a:r>
            <a:r>
              <a:rPr lang="en-US" altLang="zh-CN" b="1" dirty="0"/>
              <a:t>3</a:t>
            </a:r>
            <a:endParaRPr lang="en-US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666662" y="1980426"/>
                <a:ext cx="421604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6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+61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+11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+58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+50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=4340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7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118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49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+22</m:t>
                      </m:r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+69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7630</m:t>
                      </m:r>
                    </m:oMath>
                  </m:oMathPara>
                </a14:m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1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70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184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95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+75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+89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14420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5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</m:t>
                      </m:r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129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+25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+95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400" i="1" smtClean="0">
                              <a:latin typeface="Cambria Math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sz="140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7000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662" y="1980426"/>
                <a:ext cx="4216043" cy="95410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5085093" y="2909665"/>
            <a:ext cx="137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Aggregator</a:t>
            </a:r>
            <a:endParaRPr lang="en-US" b="1" baseline="-25000" dirty="0"/>
          </a:p>
        </p:txBody>
      </p:sp>
      <p:sp>
        <p:nvSpPr>
          <p:cNvPr id="32" name="Down Arrow 31"/>
          <p:cNvSpPr/>
          <p:nvPr/>
        </p:nvSpPr>
        <p:spPr>
          <a:xfrm rot="7002732">
            <a:off x="8122181" y="2868693"/>
            <a:ext cx="321244" cy="23935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433863" y="1774289"/>
            <a:ext cx="4635990" cy="1256779"/>
          </a:xfrm>
          <a:prstGeom prst="ellipse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79031" y="6051433"/>
            <a:ext cx="10895976" cy="62245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754693" y="3590528"/>
                <a:ext cx="10544651" cy="83099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</a:rPr>
                  <a:t>Maximizing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subject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to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either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feasible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region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would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get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optimal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solution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=30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.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93" y="3590528"/>
                <a:ext cx="10544651" cy="830997"/>
              </a:xfrm>
              <a:prstGeom prst="rect">
                <a:avLst/>
              </a:prstGeom>
              <a:blipFill rotWithShape="0">
                <a:blip r:embed="rId10"/>
                <a:stretch>
                  <a:fillRect l="-520" t="-5882" r="-46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9146" y="1270649"/>
            <a:ext cx="468306" cy="46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9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0.33633 -0.2620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10" y="-1310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8034 -0.45833 " pathEditMode="relative" ptsTypes="AA">
                                      <p:cBhvr>
                                        <p:cTn id="5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544 " pathEditMode="relative" ptsTypes="AA">
                                      <p:cBhvr>
                                        <p:cTn id="5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037 -0.46412 " pathEditMode="relative" ptsTypes="AA">
                                      <p:cBhvr>
                                        <p:cTn id="5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9" grpId="0"/>
      <p:bldP spid="9" grpId="1"/>
      <p:bldP spid="9" grpId="2"/>
      <p:bldP spid="11" grpId="0"/>
      <p:bldP spid="11" grpId="1"/>
      <p:bldP spid="11" grpId="2"/>
      <p:bldP spid="12" grpId="0"/>
      <p:bldP spid="12" grpId="1"/>
      <p:bldP spid="12" grpId="2"/>
      <p:bldP spid="18" grpId="0"/>
      <p:bldP spid="21" grpId="0"/>
      <p:bldP spid="21" grpId="1"/>
      <p:bldP spid="21" grpId="2"/>
      <p:bldP spid="23" grpId="0"/>
      <p:bldP spid="23" grpId="1"/>
      <p:bldP spid="23" grpId="2"/>
      <p:bldP spid="24" grpId="0"/>
      <p:bldP spid="24" grpId="1"/>
      <p:bldP spid="24" grpId="2"/>
      <p:bldP spid="28" grpId="0"/>
      <p:bldP spid="29" grpId="0"/>
      <p:bldP spid="30" grpId="0"/>
      <p:bldP spid="31" grpId="0"/>
      <p:bldP spid="32" grpId="0" animBg="1"/>
      <p:bldP spid="37" grpId="0" animBg="1"/>
      <p:bldP spid="38" grpId="0" animBg="1"/>
      <p:bldP spid="3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Abstraction:</a:t>
            </a:r>
            <a:r>
              <a:rPr lang="zh-CN" altLang="en-US" dirty="0"/>
              <a:t> </a:t>
            </a:r>
            <a:r>
              <a:rPr lang="en-US" altLang="zh-CN" dirty="0"/>
              <a:t>Scalability</a:t>
            </a:r>
            <a:r>
              <a:rPr lang="zh-CN" altLang="en-US" dirty="0"/>
              <a:t> </a:t>
            </a:r>
            <a:r>
              <a:rPr lang="en-US" altLang="zh-CN" dirty="0"/>
              <a:t>Concern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r>
              <a:rPr lang="en-US" altLang="zh-CN" b="1" dirty="0"/>
              <a:t>Issue:</a:t>
            </a:r>
            <a:r>
              <a:rPr lang="zh-CN" altLang="en-US" b="1" dirty="0"/>
              <a:t> </a:t>
            </a:r>
            <a:r>
              <a:rPr lang="en-US" dirty="0"/>
              <a:t> Computing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collecting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en-US" dirty="0"/>
              <a:t> for each request from scratch is expensive, and</a:t>
            </a:r>
            <a:r>
              <a:rPr lang="zh-CN" altLang="en-US" dirty="0"/>
              <a:t> </a:t>
            </a:r>
            <a:r>
              <a:rPr lang="en-US" dirty="0"/>
              <a:t>therefore may not be scalable.</a:t>
            </a:r>
          </a:p>
          <a:p>
            <a:pPr lvl="1"/>
            <a:r>
              <a:rPr lang="en-US" altLang="zh-CN" b="1" dirty="0"/>
              <a:t>Bottleneck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communication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Mercator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servers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aggregator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882F-80DE-1146-A84B-97B04ABFEB80}" type="slidenum">
              <a:rPr lang="en-US" smtClean="0"/>
              <a:t>37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360420" y="3809683"/>
            <a:ext cx="5471160" cy="2911792"/>
            <a:chOff x="568232" y="2971794"/>
            <a:chExt cx="6534498" cy="35745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232" y="2971794"/>
              <a:ext cx="6534498" cy="357451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071103" y="3480585"/>
              <a:ext cx="1203497" cy="340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/>
                <a:t>Step</a:t>
              </a:r>
              <a:r>
                <a:rPr lang="zh-CN" altLang="en-US" sz="1200" b="1" dirty="0"/>
                <a:t> </a:t>
              </a:r>
              <a:r>
                <a:rPr lang="en-US" altLang="zh-CN" sz="1200" b="1" dirty="0"/>
                <a:t>5</a:t>
              </a:r>
              <a:endParaRPr lang="en-US" sz="1200" dirty="0"/>
            </a:p>
          </p:txBody>
        </p:sp>
      </p:grpSp>
      <p:sp>
        <p:nvSpPr>
          <p:cNvPr id="6" name="Oval 5"/>
          <p:cNvSpPr/>
          <p:nvPr/>
        </p:nvSpPr>
        <p:spPr>
          <a:xfrm>
            <a:off x="3489960" y="4224143"/>
            <a:ext cx="1691640" cy="66066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8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Mercator</a:t>
            </a:r>
            <a:r>
              <a:rPr lang="en-US" altLang="zh-CN" dirty="0"/>
              <a:t>:</a:t>
            </a:r>
            <a:r>
              <a:rPr 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b="1" dirty="0"/>
              <a:t>Resource</a:t>
            </a:r>
            <a:r>
              <a:rPr lang="zh-CN" altLang="en-US" b="1" dirty="0"/>
              <a:t> </a:t>
            </a:r>
            <a:r>
              <a:rPr lang="en-US" altLang="zh-CN" b="1" dirty="0"/>
              <a:t>abstraction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inequalities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dirty="0"/>
              <a:t>provide a compact</a:t>
            </a:r>
            <a:r>
              <a:rPr lang="zh-CN" altLang="en-US" dirty="0"/>
              <a:t> </a:t>
            </a:r>
            <a:r>
              <a:rPr lang="en-US" dirty="0"/>
              <a:t>representation</a:t>
            </a:r>
            <a:r>
              <a:rPr lang="zh-CN" altLang="en-US" dirty="0"/>
              <a:t> </a:t>
            </a:r>
            <a:r>
              <a:rPr lang="en-US" dirty="0"/>
              <a:t>of multi-domain network available bandwidth</a:t>
            </a:r>
            <a:r>
              <a:rPr lang="en-US" altLang="zh-CN" dirty="0"/>
              <a:t>.</a:t>
            </a:r>
          </a:p>
          <a:p>
            <a:r>
              <a:rPr lang="en-US" altLang="zh-CN" b="1" dirty="0"/>
              <a:t>Resource</a:t>
            </a:r>
            <a:r>
              <a:rPr lang="zh-CN" altLang="en-US" b="1" dirty="0"/>
              <a:t> </a:t>
            </a:r>
            <a:r>
              <a:rPr lang="en-US" altLang="zh-CN" b="1" dirty="0"/>
              <a:t>abstraction</a:t>
            </a:r>
            <a:r>
              <a:rPr lang="zh-CN" altLang="en-US" b="1" dirty="0"/>
              <a:t> </a:t>
            </a:r>
            <a:r>
              <a:rPr lang="en-US" altLang="zh-CN" b="1" dirty="0"/>
              <a:t>obfuscating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Merge the resource</a:t>
            </a:r>
            <a:r>
              <a:rPr lang="zh-CN" altLang="en-US" dirty="0"/>
              <a:t> </a:t>
            </a:r>
            <a:r>
              <a:rPr lang="en-US" altLang="zh-CN" dirty="0"/>
              <a:t>abstraction of multiple</a:t>
            </a:r>
            <a:r>
              <a:rPr lang="zh-CN" altLang="en-US" dirty="0"/>
              <a:t> </a:t>
            </a:r>
            <a:r>
              <a:rPr lang="en-US" altLang="zh-CN" dirty="0"/>
              <a:t>domains without revealing the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individual domain.</a:t>
            </a:r>
          </a:p>
          <a:p>
            <a:r>
              <a:rPr lang="en-US" altLang="zh-CN" b="1" dirty="0"/>
              <a:t>Super-set</a:t>
            </a:r>
            <a:r>
              <a:rPr lang="zh-CN" altLang="en-US" b="1" dirty="0"/>
              <a:t> </a:t>
            </a:r>
            <a:r>
              <a:rPr lang="en-US" altLang="zh-CN" b="1" dirty="0"/>
              <a:t>projection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scalability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pre-computation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projection.</a:t>
            </a:r>
          </a:p>
          <a:p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38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717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Mercator:</a:t>
            </a:r>
            <a:r>
              <a:rPr lang="zh-CN" altLang="en-US" dirty="0"/>
              <a:t> </a:t>
            </a:r>
            <a:r>
              <a:rPr lang="en-US" altLang="zh-CN" dirty="0"/>
              <a:t>Putting</a:t>
            </a:r>
            <a:r>
              <a:rPr lang="zh-CN" altLang="en-US" dirty="0"/>
              <a:t> </a:t>
            </a:r>
            <a:r>
              <a:rPr lang="en-US" altLang="zh-CN" dirty="0"/>
              <a:t>Pieces</a:t>
            </a:r>
            <a:r>
              <a:rPr lang="zh-CN" altLang="en-US" dirty="0"/>
              <a:t> </a:t>
            </a:r>
            <a:r>
              <a:rPr lang="en-US" altLang="zh-CN" dirty="0"/>
              <a:t>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b="1" dirty="0"/>
              <a:t>Goal</a:t>
            </a:r>
            <a:r>
              <a:rPr lang="en-US" altLang="zh-CN" dirty="0"/>
              <a:t>: P</a:t>
            </a:r>
            <a:r>
              <a:rPr lang="en-US" dirty="0"/>
              <a:t>rovide fine-grained, global network resource information, to optimize large</a:t>
            </a:r>
            <a:r>
              <a:rPr lang="en-US" altLang="zh-CN" dirty="0"/>
              <a:t>-scale</a:t>
            </a:r>
            <a:r>
              <a:rPr lang="en-US" dirty="0"/>
              <a:t>, multi</a:t>
            </a:r>
            <a:r>
              <a:rPr lang="en-US" altLang="zh-CN" dirty="0"/>
              <a:t>-</a:t>
            </a:r>
            <a:r>
              <a:rPr lang="en-US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dirty="0"/>
              <a:t>transfer</a:t>
            </a:r>
            <a:r>
              <a:rPr lang="en-US" altLang="zh-CN" dirty="0"/>
              <a:t>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39</a:t>
            </a:fld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372400" y="2852989"/>
            <a:ext cx="44757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>
                <a:ea typeface="Times New Roman" charset="0"/>
                <a:cs typeface="Times New Roman" charset="0"/>
              </a:rPr>
              <a:t>User</a:t>
            </a:r>
            <a:r>
              <a:rPr lang="en-US" dirty="0">
                <a:ea typeface="Times New Roman" charset="0"/>
                <a:cs typeface="Times New Roman" charset="0"/>
              </a:rPr>
              <a:t> submits </a:t>
            </a:r>
            <a:r>
              <a:rPr lang="en-US" altLang="zh-CN" dirty="0">
                <a:ea typeface="Times New Roman" charset="0"/>
                <a:cs typeface="Times New Roman" charset="0"/>
              </a:rPr>
              <a:t>a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resource discovery request </a:t>
            </a:r>
            <a:r>
              <a:rPr lang="en-US" altLang="zh-CN" dirty="0">
                <a:ea typeface="Times New Roman" charset="0"/>
                <a:cs typeface="Times New Roman" charset="0"/>
              </a:rPr>
              <a:t>of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a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set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of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circuits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to </a:t>
            </a:r>
            <a:r>
              <a:rPr lang="en-US" altLang="zh-CN" dirty="0">
                <a:ea typeface="Times New Roman" charset="0"/>
                <a:cs typeface="Times New Roman" charset="0"/>
              </a:rPr>
              <a:t>a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logically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centralized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aggregator</a:t>
            </a:r>
            <a:r>
              <a:rPr lang="en-US" dirty="0">
                <a:ea typeface="Times New Roman" charset="0"/>
                <a:cs typeface="Times New Roman" charset="0"/>
              </a:rPr>
              <a:t>;</a:t>
            </a:r>
          </a:p>
          <a:p>
            <a:pPr marL="342900" indent="-342900">
              <a:buFontTx/>
              <a:buAutoNum type="arabicPeriod"/>
            </a:pPr>
            <a:r>
              <a:rPr lang="en-US" altLang="zh-CN" dirty="0">
                <a:ea typeface="Times New Roman" charset="0"/>
                <a:cs typeface="Times New Roman" charset="0"/>
              </a:rPr>
              <a:t>Aggregator decomposes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the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request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and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forwards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it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t</a:t>
            </a:r>
            <a:r>
              <a:rPr lang="en-US" dirty="0">
                <a:ea typeface="Times New Roman" charset="0"/>
                <a:cs typeface="Times New Roman" charset="0"/>
              </a:rPr>
              <a:t>o </a:t>
            </a:r>
            <a:r>
              <a:rPr lang="en-US" altLang="zh-CN" dirty="0">
                <a:ea typeface="Times New Roman" charset="0"/>
                <a:cs typeface="Times New Roman" charset="0"/>
              </a:rPr>
              <a:t>Mercator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domain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servers at </a:t>
            </a:r>
            <a:r>
              <a:rPr lang="en-US" altLang="zh-CN" dirty="0">
                <a:ea typeface="Times New Roman" charset="0"/>
                <a:cs typeface="Times New Roman" charset="0"/>
              </a:rPr>
              <a:t>networks</a:t>
            </a:r>
            <a:r>
              <a:rPr lang="en-US" dirty="0">
                <a:ea typeface="Times New Roman" charset="0"/>
                <a:cs typeface="Times New Roman" charset="0"/>
              </a:rPr>
              <a:t>;</a:t>
            </a:r>
          </a:p>
          <a:p>
            <a:pPr marL="342900" indent="-342900">
              <a:buAutoNum type="arabicPeriod"/>
            </a:pPr>
            <a:r>
              <a:rPr lang="en-US" altLang="zh-CN" dirty="0">
                <a:ea typeface="Times New Roman" charset="0"/>
                <a:cs typeface="Times New Roman" charset="0"/>
              </a:rPr>
              <a:t>Mercator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servers compute, obfuscate and return </a:t>
            </a:r>
            <a:r>
              <a:rPr lang="en-US" altLang="zh-CN" dirty="0">
                <a:ea typeface="Times New Roman" charset="0"/>
                <a:cs typeface="Times New Roman" charset="0"/>
              </a:rPr>
              <a:t>resource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abstraction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to </a:t>
            </a:r>
            <a:r>
              <a:rPr lang="en-US" altLang="zh-CN" dirty="0">
                <a:ea typeface="Times New Roman" charset="0"/>
                <a:cs typeface="Times New Roman" charset="0"/>
              </a:rPr>
              <a:t>aggregator</a:t>
            </a:r>
          </a:p>
          <a:p>
            <a:pPr marL="342900" indent="-342900">
              <a:buAutoNum type="arabicPeriod"/>
            </a:pPr>
            <a:r>
              <a:rPr lang="en-US" altLang="zh-CN" dirty="0">
                <a:ea typeface="Times New Roman" charset="0"/>
                <a:cs typeface="Times New Roman" charset="0"/>
              </a:rPr>
              <a:t>Aggregator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composites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the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information</a:t>
            </a:r>
            <a:r>
              <a:rPr 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and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returns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to </a:t>
            </a:r>
            <a:r>
              <a:rPr lang="en-US" altLang="zh-CN" dirty="0">
                <a:ea typeface="Times New Roman" charset="0"/>
                <a:cs typeface="Times New Roman" charset="0"/>
              </a:rPr>
              <a:t>user</a:t>
            </a:r>
            <a:r>
              <a:rPr lang="en-US" dirty="0">
                <a:ea typeface="Times New Roman" charset="0"/>
                <a:cs typeface="Times New Roman" charset="0"/>
              </a:rPr>
              <a:t>;</a:t>
            </a:r>
          </a:p>
          <a:p>
            <a:pPr marL="342900" indent="-342900">
              <a:buAutoNum type="arabicPeriod"/>
            </a:pPr>
            <a:r>
              <a:rPr lang="en-US" altLang="zh-CN" dirty="0">
                <a:ea typeface="Times New Roman" charset="0"/>
                <a:cs typeface="Times New Roman" charset="0"/>
              </a:rPr>
              <a:t>User</a:t>
            </a:r>
            <a:r>
              <a:rPr lang="en-US" dirty="0">
                <a:ea typeface="Times New Roman" charset="0"/>
                <a:cs typeface="Times New Roman" charset="0"/>
              </a:rPr>
              <a:t> compute</a:t>
            </a:r>
            <a:r>
              <a:rPr lang="en-US" altLang="zh-CN" dirty="0">
                <a:ea typeface="Times New Roman" charset="0"/>
                <a:cs typeface="Times New Roman" charset="0"/>
              </a:rPr>
              <a:t>s</a:t>
            </a:r>
            <a:r>
              <a:rPr lang="en-US" dirty="0">
                <a:ea typeface="Times New Roman" charset="0"/>
                <a:cs typeface="Times New Roman" charset="0"/>
              </a:rPr>
              <a:t> and send</a:t>
            </a:r>
            <a:r>
              <a:rPr lang="en-US" altLang="zh-CN" dirty="0">
                <a:ea typeface="Times New Roman" charset="0"/>
                <a:cs typeface="Times New Roman" charset="0"/>
              </a:rPr>
              <a:t>s</a:t>
            </a:r>
            <a:r>
              <a:rPr lang="en-US" dirty="0">
                <a:ea typeface="Times New Roman" charset="0"/>
                <a:cs typeface="Times New Roman" charset="0"/>
              </a:rPr>
              <a:t> reservation requests to reservation systems at </a:t>
            </a:r>
            <a:r>
              <a:rPr lang="en-US" altLang="zh-CN" dirty="0">
                <a:ea typeface="Times New Roman" charset="0"/>
                <a:cs typeface="Times New Roman" charset="0"/>
              </a:rPr>
              <a:t>networks</a:t>
            </a:r>
            <a:r>
              <a:rPr lang="en-US" dirty="0">
                <a:ea typeface="Times New Roman" charset="0"/>
                <a:cs typeface="Times New Roman" charset="0"/>
              </a:rPr>
              <a:t>.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68232" y="2971794"/>
            <a:ext cx="6534498" cy="3574514"/>
            <a:chOff x="568232" y="2971794"/>
            <a:chExt cx="6534498" cy="3574514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232" y="2971794"/>
              <a:ext cx="6534498" cy="3574514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4071103" y="3480585"/>
              <a:ext cx="1203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Step</a:t>
              </a:r>
              <a:r>
                <a:rPr lang="zh-CN" altLang="en-US" sz="1600" b="1" dirty="0"/>
                <a:t> </a:t>
              </a:r>
              <a:r>
                <a:rPr lang="en-US" altLang="zh-CN" sz="1600" b="1" dirty="0"/>
                <a:t>5</a:t>
              </a:r>
              <a:endParaRPr lang="en-US" sz="16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631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1613" indent="-285236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0943" indent="-228189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597320" indent="-228189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3697" indent="-228189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0074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66451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2828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79205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8A7D988-424C-D34B-8833-AD6788873AB9}" type="slidenum">
              <a:rPr lang="en-US" altLang="x-none" sz="1198">
                <a:latin typeface="Tahoma" charset="0"/>
              </a:rPr>
              <a:pPr/>
              <a:t>4</a:t>
            </a:fld>
            <a:endParaRPr lang="en-US" altLang="x-none" sz="1198">
              <a:latin typeface="Tahoma" charset="0"/>
            </a:endParaRP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A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Quick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Look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at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Internet: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Present</a:t>
            </a:r>
            <a:endParaRPr lang="en-US" altLang="x-none" dirty="0">
              <a:ea typeface="ＭＳ Ｐゴシック" charset="-128"/>
            </a:endParaRPr>
          </a:p>
        </p:txBody>
      </p:sp>
      <p:pic>
        <p:nvPicPr>
          <p:cNvPr id="76804" name="Picture 8" descr="march2001-jellyfish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4645946"/>
            <a:ext cx="4183253" cy="2116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5" name="Text Box 10"/>
          <p:cNvSpPr txBox="1">
            <a:spLocks noChangeArrowheads="1"/>
          </p:cNvSpPr>
          <p:nvPr/>
        </p:nvSpPr>
        <p:spPr bwMode="auto">
          <a:xfrm>
            <a:off x="5029588" y="6319248"/>
            <a:ext cx="1077539" cy="46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 sz="1198"/>
              <a:t>CAIDA router</a:t>
            </a:r>
          </a:p>
          <a:p>
            <a:r>
              <a:rPr lang="en-US" altLang="zh-CN" sz="1198"/>
              <a:t>level view</a:t>
            </a:r>
            <a:endParaRPr lang="en-US" altLang="x-none" sz="1198"/>
          </a:p>
        </p:txBody>
      </p:sp>
      <p:sp>
        <p:nvSpPr>
          <p:cNvPr id="76806" name="Rectangle 3"/>
          <p:cNvSpPr>
            <a:spLocks noChangeArrowheads="1"/>
          </p:cNvSpPr>
          <p:nvPr/>
        </p:nvSpPr>
        <p:spPr bwMode="auto">
          <a:xfrm>
            <a:off x="1546713" y="6577533"/>
            <a:ext cx="3056627" cy="277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198" dirty="0"/>
              <a:t>http://</a:t>
            </a:r>
            <a:r>
              <a:rPr lang="en-US" altLang="x-none" sz="1198" dirty="0" err="1"/>
              <a:t>ftp.isc.org</a:t>
            </a:r>
            <a:r>
              <a:rPr lang="en-US" altLang="x-none" sz="1198" dirty="0"/>
              <a:t>/www/survey/reports/current/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2982" y="1451462"/>
            <a:ext cx="4364646" cy="30233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5DDD67-8611-BF46-A292-DAC67721F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2548" y="1605725"/>
            <a:ext cx="2780792" cy="49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7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Benefits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Mercator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10728"/>
            <a:ext cx="4655127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3146" y="2010728"/>
            <a:ext cx="4655127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71104" y="5211128"/>
            <a:ext cx="3189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Objective:</a:t>
            </a:r>
            <a:r>
              <a:rPr lang="zh-CN" altLang="en-US" sz="2000" dirty="0"/>
              <a:t> </a:t>
            </a:r>
            <a:r>
              <a:rPr lang="en-US" altLang="zh-CN" sz="2000" dirty="0"/>
              <a:t>max-min</a:t>
            </a:r>
            <a:r>
              <a:rPr lang="zh-CN" altLang="en-US" sz="2000" dirty="0"/>
              <a:t> </a:t>
            </a:r>
            <a:r>
              <a:rPr lang="en-US" altLang="zh-CN" sz="2000" dirty="0"/>
              <a:t>fairness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7349836" y="5211128"/>
            <a:ext cx="3226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Objective:</a:t>
            </a:r>
            <a:r>
              <a:rPr lang="zh-CN" altLang="en-US" sz="2000" dirty="0"/>
              <a:t> </a:t>
            </a:r>
            <a:r>
              <a:rPr lang="en-US" altLang="zh-CN" sz="2000" dirty="0"/>
              <a:t>total</a:t>
            </a:r>
            <a:r>
              <a:rPr lang="zh-CN" altLang="en-US" sz="2000" dirty="0"/>
              <a:t> </a:t>
            </a:r>
            <a:r>
              <a:rPr lang="en-US" altLang="zh-CN" sz="2000" dirty="0"/>
              <a:t>throughput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834640" y="2740344"/>
            <a:ext cx="15240" cy="1389696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90847" y="5614156"/>
            <a:ext cx="4602480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An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average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2x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improvement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fairness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1432560" y="4114800"/>
            <a:ext cx="3931920" cy="15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39592" y="5611238"/>
            <a:ext cx="5097087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An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average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15%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improvement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throughput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81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2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Benefits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Mercator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7727" y="1994218"/>
            <a:ext cx="4946073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212" y="1966278"/>
            <a:ext cx="4655126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37212" y="5667375"/>
            <a:ext cx="4602480" cy="70788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An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average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100x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improvement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resource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discovery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latency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261360" y="2918303"/>
            <a:ext cx="2772" cy="881537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846812" y="2875439"/>
            <a:ext cx="3931920" cy="15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79523" y="5668963"/>
            <a:ext cx="4602480" cy="70788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Probe-requests-based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systems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have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an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average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73%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request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failure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ratio.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70116" y="5164456"/>
            <a:ext cx="3189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Resource</a:t>
            </a:r>
            <a:r>
              <a:rPr lang="zh-CN" altLang="en-US" sz="2000" dirty="0"/>
              <a:t> </a:t>
            </a:r>
            <a:r>
              <a:rPr lang="en-US" altLang="zh-CN" sz="2000" dirty="0"/>
              <a:t>discovery</a:t>
            </a:r>
            <a:r>
              <a:rPr lang="zh-CN" altLang="en-US" sz="2000" dirty="0"/>
              <a:t> </a:t>
            </a:r>
            <a:r>
              <a:rPr lang="en-US" altLang="zh-CN" sz="2000" dirty="0"/>
              <a:t>latency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7087986" y="5018545"/>
            <a:ext cx="3836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Request</a:t>
            </a:r>
            <a:r>
              <a:rPr lang="zh-CN" altLang="en-US" sz="2000" dirty="0"/>
              <a:t> </a:t>
            </a:r>
            <a:r>
              <a:rPr lang="en-US" altLang="zh-CN" sz="2000" dirty="0"/>
              <a:t>failure</a:t>
            </a:r>
            <a:r>
              <a:rPr lang="zh-CN" altLang="en-US" sz="2000" dirty="0"/>
              <a:t> </a:t>
            </a:r>
            <a:r>
              <a:rPr lang="en-US" altLang="zh-CN" sz="2000" dirty="0"/>
              <a:t>ratio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probe-requests-based</a:t>
            </a:r>
            <a:r>
              <a:rPr lang="zh-CN" altLang="en-US" sz="2000" dirty="0"/>
              <a:t> </a:t>
            </a:r>
            <a:r>
              <a:rPr lang="en-US" altLang="zh-CN" sz="2000" dirty="0"/>
              <a:t>systems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0548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8473"/>
            <a:ext cx="11003280" cy="1325563"/>
          </a:xfrm>
        </p:spPr>
        <p:txBody>
          <a:bodyPr/>
          <a:lstStyle/>
          <a:p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Obfuscating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008664"/>
            <a:ext cx="5447930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728" y="2008664"/>
            <a:ext cx="4809744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05118" y="5326985"/>
            <a:ext cx="3189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Obfuscating</a:t>
            </a:r>
            <a:r>
              <a:rPr lang="zh-CN" altLang="en-US" sz="2000" dirty="0"/>
              <a:t> </a:t>
            </a:r>
            <a:r>
              <a:rPr lang="en-US" altLang="zh-CN" sz="2000" dirty="0"/>
              <a:t>latency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179148" y="5326985"/>
            <a:ext cx="383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Obfuscated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transmission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005564" y="5785455"/>
            <a:ext cx="10009908" cy="83099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resource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abstraction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obfuscating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protocol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scales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to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up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to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200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member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network.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52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Mercator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 m</a:t>
            </a:r>
            <a:r>
              <a:rPr lang="en-US" dirty="0"/>
              <a:t>ulti-</a:t>
            </a:r>
            <a:r>
              <a:rPr lang="en-US" altLang="zh-CN" dirty="0"/>
              <a:t>d</a:t>
            </a:r>
            <a:r>
              <a:rPr lang="en-US" dirty="0"/>
              <a:t>omain </a:t>
            </a:r>
            <a:r>
              <a:rPr lang="en-US" altLang="zh-CN" dirty="0"/>
              <a:t>n</a:t>
            </a:r>
            <a:r>
              <a:rPr lang="en-US" dirty="0"/>
              <a:t>etwork </a:t>
            </a:r>
            <a:r>
              <a:rPr lang="en-US" altLang="zh-CN" dirty="0"/>
              <a:t>r</a:t>
            </a:r>
            <a:r>
              <a:rPr lang="en-US" dirty="0"/>
              <a:t>esource </a:t>
            </a:r>
            <a:r>
              <a:rPr lang="en-US" altLang="zh-CN" dirty="0"/>
              <a:t>d</a:t>
            </a:r>
            <a:r>
              <a:rPr lang="en-US" dirty="0"/>
              <a:t>iscovery </a:t>
            </a:r>
            <a:r>
              <a:rPr lang="en-US" altLang="zh-CN" dirty="0"/>
              <a:t>S</a:t>
            </a:r>
            <a:r>
              <a:rPr lang="en-US" dirty="0"/>
              <a:t>ystem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en-US" dirty="0"/>
              <a:t>rovide fine-grained, global network resource information, to optimize large</a:t>
            </a:r>
            <a:r>
              <a:rPr lang="en-US" altLang="zh-CN" dirty="0"/>
              <a:t>-scale</a:t>
            </a:r>
            <a:r>
              <a:rPr lang="en-US" dirty="0"/>
              <a:t>, multi</a:t>
            </a:r>
            <a:r>
              <a:rPr lang="en-US" altLang="zh-CN" dirty="0"/>
              <a:t>-</a:t>
            </a:r>
            <a:r>
              <a:rPr lang="en-US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dirty="0"/>
              <a:t>transfer</a:t>
            </a:r>
            <a:r>
              <a:rPr lang="en-US" altLang="zh-CN" dirty="0"/>
              <a:t>s.</a:t>
            </a:r>
          </a:p>
          <a:p>
            <a:pPr lvl="1"/>
            <a:r>
              <a:rPr lang="en-US" altLang="zh-CN" dirty="0"/>
              <a:t>Pre-production</a:t>
            </a:r>
            <a:r>
              <a:rPr lang="zh-CN" altLang="en-US" dirty="0"/>
              <a:t> </a:t>
            </a:r>
            <a:r>
              <a:rPr lang="en-US" altLang="zh-CN" dirty="0"/>
              <a:t>deployed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CMS-US</a:t>
            </a:r>
            <a:r>
              <a:rPr lang="zh-CN" altLang="en-US" dirty="0"/>
              <a:t> </a:t>
            </a:r>
            <a:r>
              <a:rPr lang="en-US" altLang="zh-CN" dirty="0"/>
              <a:t>sites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orchestrate</a:t>
            </a:r>
            <a:r>
              <a:rPr lang="zh-CN" altLang="en-US" dirty="0"/>
              <a:t> </a:t>
            </a:r>
            <a:r>
              <a:rPr lang="en-US" altLang="zh-CN" dirty="0"/>
              <a:t>100Gbps</a:t>
            </a:r>
            <a:r>
              <a:rPr lang="zh-CN" altLang="en-US" dirty="0"/>
              <a:t> </a:t>
            </a:r>
            <a:r>
              <a:rPr lang="en-US" altLang="zh-CN" dirty="0"/>
              <a:t>workflows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altLang="zh-CN" b="1" dirty="0"/>
              <a:t>Question</a:t>
            </a:r>
          </a:p>
          <a:p>
            <a:r>
              <a:rPr lang="en-US" altLang="zh-CN" dirty="0"/>
              <a:t>Mercator</a:t>
            </a:r>
            <a:r>
              <a:rPr lang="zh-CN" altLang="en-US" dirty="0"/>
              <a:t> </a:t>
            </a:r>
            <a:r>
              <a:rPr lang="en-US" altLang="zh-CN" dirty="0"/>
              <a:t>assumes</a:t>
            </a:r>
            <a:r>
              <a:rPr lang="zh-CN" altLang="en-US" dirty="0"/>
              <a:t> </a:t>
            </a:r>
            <a:r>
              <a:rPr lang="en-US" altLang="zh-CN" dirty="0"/>
              <a:t>routes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given.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routes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poor</a:t>
            </a:r>
            <a:r>
              <a:rPr lang="zh-CN" altLang="en-US" dirty="0"/>
              <a:t> </a:t>
            </a:r>
            <a:r>
              <a:rPr lang="en-US" altLang="zh-CN" dirty="0"/>
              <a:t>performance?</a:t>
            </a:r>
          </a:p>
          <a:p>
            <a:pPr lvl="1"/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intradomain</a:t>
            </a:r>
            <a:r>
              <a:rPr lang="zh-CN" altLang="en-US" dirty="0"/>
              <a:t> </a:t>
            </a:r>
            <a:r>
              <a:rPr lang="en-US" altLang="zh-CN" dirty="0"/>
              <a:t>routes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segment</a:t>
            </a:r>
            <a:r>
              <a:rPr lang="zh-CN" altLang="en-US" dirty="0"/>
              <a:t> </a:t>
            </a:r>
            <a:r>
              <a:rPr lang="en-US" altLang="zh-CN" dirty="0"/>
              <a:t>routing,</a:t>
            </a:r>
            <a:r>
              <a:rPr lang="zh-CN" altLang="en-US" dirty="0"/>
              <a:t> </a:t>
            </a:r>
            <a:r>
              <a:rPr lang="en-US" altLang="zh-CN" dirty="0"/>
              <a:t>SDN,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</a:p>
          <a:p>
            <a:pPr lvl="1"/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2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F8C1-7962-404D-8B6C-1A12F9D1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Roadmap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09E77-BF38-404A-B014-94305D030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(in)efficient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be?</a:t>
            </a:r>
          </a:p>
          <a:p>
            <a:pPr lvl="1"/>
            <a:r>
              <a:rPr lang="en-US" altLang="zh-CN" dirty="0" err="1"/>
              <a:t>BoxOpt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optimizing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dark</a:t>
            </a:r>
            <a:r>
              <a:rPr lang="zh-CN" altLang="en-US" dirty="0"/>
              <a:t> </a:t>
            </a:r>
            <a:r>
              <a:rPr lang="en-US" altLang="zh-CN" dirty="0"/>
              <a:t>[AAAI-19]</a:t>
            </a:r>
            <a:r>
              <a:rPr lang="zh-CN" altLang="en-US" dirty="0"/>
              <a:t> </a:t>
            </a:r>
            <a:r>
              <a:rPr lang="en-US" altLang="zh-CN" dirty="0"/>
              <a:t>[TON-21]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redesign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utilize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  <a:r>
              <a:rPr lang="zh-CN" altLang="en-US" dirty="0"/>
              <a:t> </a:t>
            </a:r>
            <a:r>
              <a:rPr lang="en-US" altLang="zh-CN" dirty="0"/>
              <a:t>w/o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repeatedly</a:t>
            </a:r>
            <a:r>
              <a:rPr lang="zh-CN" altLang="en-US" dirty="0"/>
              <a:t> </a:t>
            </a:r>
            <a:r>
              <a:rPr lang="en-US" altLang="zh-CN" dirty="0"/>
              <a:t>try-and-error?</a:t>
            </a:r>
          </a:p>
          <a:p>
            <a:pPr lvl="1"/>
            <a:r>
              <a:rPr lang="en-US" altLang="zh-CN" dirty="0"/>
              <a:t>Mercator:</a:t>
            </a:r>
            <a:r>
              <a:rPr lang="zh-CN" altLang="en-US" dirty="0"/>
              <a:t> </a:t>
            </a:r>
            <a:r>
              <a:rPr lang="en-US" altLang="zh-CN" dirty="0"/>
              <a:t>multi-domain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orchestration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linear-inequality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[SC-18]</a:t>
            </a:r>
            <a:r>
              <a:rPr lang="zh-CN" altLang="en-US" dirty="0"/>
              <a:t> </a:t>
            </a:r>
            <a:r>
              <a:rPr lang="en-US" altLang="zh-CN" dirty="0"/>
              <a:t>[JSAC-19]</a:t>
            </a:r>
            <a:r>
              <a:rPr lang="zh-CN" altLang="en-US" dirty="0"/>
              <a:t> 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redesign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flexibly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routes?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SDI: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software-defined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internetworking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[INFOCOM-20]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[INFOCOM-21]</a:t>
            </a:r>
            <a:endParaRPr lang="en-US" altLang="zh-CN" dirty="0"/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44A14-640F-204B-9BE7-30B6455F0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1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4517-D67D-734F-9A74-D5AFCE4CF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Background: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73751-4535-2341-ACE2-226797473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>
            <a:noAutofit/>
          </a:bodyPr>
          <a:lstStyle/>
          <a:p>
            <a:r>
              <a:rPr lang="en-US" altLang="zh-CN" sz="2000" dirty="0"/>
              <a:t>Determine routes for source-destination pairs that span multiple </a:t>
            </a:r>
            <a:r>
              <a:rPr lang="en-US" altLang="zh-CN" sz="2000" dirty="0" err="1"/>
              <a:t>ASes</a:t>
            </a:r>
            <a:endParaRPr lang="en-US" altLang="zh-CN" sz="2000" dirty="0"/>
          </a:p>
          <a:p>
            <a:pPr lvl="1"/>
            <a:r>
              <a:rPr lang="en-US" altLang="zh-CN" sz="1800" dirty="0"/>
              <a:t>Ideally,</a:t>
            </a:r>
            <a:r>
              <a:rPr lang="zh-CN" altLang="en-US" sz="1800" dirty="0"/>
              <a:t> </a:t>
            </a:r>
            <a:r>
              <a:rPr lang="en-US" altLang="zh-CN" sz="1800" dirty="0"/>
              <a:t>allow</a:t>
            </a:r>
            <a:r>
              <a:rPr lang="zh-CN" altLang="en-US" sz="1800" dirty="0"/>
              <a:t> </a:t>
            </a:r>
            <a:r>
              <a:rPr lang="en-US" altLang="zh-CN" sz="1800" dirty="0"/>
              <a:t>policy-routing,</a:t>
            </a:r>
            <a:r>
              <a:rPr lang="zh-CN" altLang="en-US" sz="1800" dirty="0"/>
              <a:t> </a:t>
            </a:r>
            <a:r>
              <a:rPr lang="en-US" altLang="zh-CN" sz="1800" dirty="0"/>
              <a:t> flexible</a:t>
            </a:r>
            <a:r>
              <a:rPr lang="zh-CN" altLang="en-US" sz="1800" dirty="0"/>
              <a:t> </a:t>
            </a:r>
            <a:r>
              <a:rPr lang="en-US" altLang="zh-CN" sz="1800" dirty="0"/>
              <a:t>traffic</a:t>
            </a:r>
            <a:r>
              <a:rPr lang="zh-CN" altLang="en-US" sz="1800" dirty="0"/>
              <a:t> </a:t>
            </a:r>
            <a:r>
              <a:rPr lang="en-US" altLang="zh-CN" sz="1800" dirty="0"/>
              <a:t>engineering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etc.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r>
              <a:rPr lang="en-US" altLang="zh-CN" sz="2000" i="1" dirty="0"/>
              <a:t>De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facto</a:t>
            </a:r>
            <a:r>
              <a:rPr lang="zh-CN" altLang="en-US" sz="2000" i="1" dirty="0"/>
              <a:t> </a:t>
            </a:r>
            <a:r>
              <a:rPr lang="en-US" altLang="zh-CN" sz="2000" dirty="0"/>
              <a:t>interdomain</a:t>
            </a:r>
            <a:r>
              <a:rPr lang="zh-CN" altLang="en-US" sz="2000" dirty="0"/>
              <a:t> </a:t>
            </a:r>
            <a:r>
              <a:rPr lang="en-US" altLang="zh-CN" sz="2000" dirty="0"/>
              <a:t>routing</a:t>
            </a:r>
            <a:r>
              <a:rPr lang="zh-CN" altLang="en-US" sz="2000" dirty="0"/>
              <a:t> </a:t>
            </a:r>
            <a:r>
              <a:rPr lang="en-US" altLang="zh-CN" sz="2000" dirty="0"/>
              <a:t>protocol:</a:t>
            </a:r>
            <a:r>
              <a:rPr lang="zh-CN" altLang="en-US" sz="2000" dirty="0"/>
              <a:t> </a:t>
            </a:r>
            <a:r>
              <a:rPr lang="en-US" altLang="zh-CN" sz="2000" dirty="0"/>
              <a:t>Border</a:t>
            </a:r>
            <a:r>
              <a:rPr lang="zh-CN" altLang="en-US" sz="2000" dirty="0"/>
              <a:t> </a:t>
            </a:r>
            <a:r>
              <a:rPr lang="en-US" altLang="zh-CN" sz="2000" dirty="0"/>
              <a:t>Gateway</a:t>
            </a:r>
            <a:r>
              <a:rPr lang="zh-CN" altLang="en-US" sz="2000" dirty="0"/>
              <a:t> </a:t>
            </a:r>
            <a:r>
              <a:rPr lang="en-US" altLang="zh-CN" sz="2000" dirty="0"/>
              <a:t>Protocol</a:t>
            </a:r>
            <a:r>
              <a:rPr lang="zh-CN" altLang="en-US" sz="2000" dirty="0"/>
              <a:t> </a:t>
            </a:r>
            <a:r>
              <a:rPr lang="en-US" altLang="zh-CN" sz="2000" dirty="0"/>
              <a:t>(BGP)</a:t>
            </a:r>
          </a:p>
          <a:p>
            <a:r>
              <a:rPr lang="en-US" altLang="zh-CN" sz="2000" b="1" dirty="0"/>
              <a:t>BGP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nutshell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AS makes and executes its own policy to select routes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export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selected</a:t>
            </a:r>
            <a:r>
              <a:rPr lang="zh-CN" altLang="en-US" sz="2000" dirty="0"/>
              <a:t> </a:t>
            </a:r>
            <a:r>
              <a:rPr lang="en-US" altLang="zh-CN" sz="2000" dirty="0"/>
              <a:t>routes</a:t>
            </a:r>
            <a:r>
              <a:rPr lang="zh-CN" altLang="en-US" sz="2000" dirty="0"/>
              <a:t> </a:t>
            </a:r>
            <a:r>
              <a:rPr lang="en-US" altLang="zh-CN" sz="2000" dirty="0"/>
              <a:t>in terms of path vectors (i.e., AS path), to its neighbor </a:t>
            </a:r>
            <a:r>
              <a:rPr lang="en-US" altLang="zh-CN" sz="2000" dirty="0" err="1"/>
              <a:t>ASes</a:t>
            </a:r>
            <a:endParaRPr lang="en-US" altLang="zh-CN" sz="2000" dirty="0"/>
          </a:p>
          <a:p>
            <a:r>
              <a:rPr lang="en-US" altLang="zh-CN" sz="2000" dirty="0"/>
              <a:t>BGP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implement</a:t>
            </a:r>
            <a:r>
              <a:rPr lang="zh-CN" altLang="en-US" sz="2000" dirty="0"/>
              <a:t> </a:t>
            </a:r>
            <a:r>
              <a:rPr lang="en-US" altLang="zh-CN" sz="2000" dirty="0"/>
              <a:t>policy-routing,</a:t>
            </a:r>
            <a:r>
              <a:rPr lang="zh-CN" altLang="en-US" sz="2000" dirty="0"/>
              <a:t> </a:t>
            </a:r>
            <a:r>
              <a:rPr lang="en-US" altLang="zh-CN" sz="2000" dirty="0"/>
              <a:t>but</a:t>
            </a:r>
            <a:r>
              <a:rPr lang="zh-CN" altLang="en-US" sz="2000" dirty="0"/>
              <a:t> </a:t>
            </a:r>
            <a:r>
              <a:rPr lang="en-US" altLang="zh-CN" sz="2000" dirty="0"/>
              <a:t>not</a:t>
            </a:r>
            <a:r>
              <a:rPr lang="zh-CN" altLang="en-US" sz="2000" dirty="0"/>
              <a:t> </a:t>
            </a:r>
            <a:r>
              <a:rPr lang="en-US" altLang="zh-CN" sz="2000" dirty="0"/>
              <a:t>other</a:t>
            </a:r>
            <a:r>
              <a:rPr lang="zh-CN" altLang="en-US" sz="2000" dirty="0"/>
              <a:t> </a:t>
            </a: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cases</a:t>
            </a:r>
            <a:r>
              <a:rPr lang="zh-CN" altLang="en-US" sz="2000" dirty="0"/>
              <a:t> </a:t>
            </a:r>
            <a:r>
              <a:rPr lang="en-US" altLang="zh-CN" sz="2000" dirty="0"/>
              <a:t>such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flexible</a:t>
            </a:r>
            <a:r>
              <a:rPr lang="zh-CN" altLang="en-US" sz="2000" dirty="0"/>
              <a:t> </a:t>
            </a:r>
            <a:r>
              <a:rPr lang="en-US" altLang="zh-CN" sz="2000" dirty="0"/>
              <a:t>traffic</a:t>
            </a:r>
            <a:r>
              <a:rPr lang="zh-CN" altLang="en-US" sz="2000" dirty="0"/>
              <a:t> </a:t>
            </a:r>
            <a:r>
              <a:rPr lang="en-US" altLang="zh-CN" sz="2000" dirty="0"/>
              <a:t>engineering</a:t>
            </a:r>
            <a:r>
              <a:rPr lang="zh-CN" altLang="en-US" sz="2000" dirty="0"/>
              <a:t> </a:t>
            </a:r>
            <a:endParaRPr lang="en-US" altLang="zh-CN" sz="24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97790-8F9E-7942-9A51-281CED7DD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45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8C622D-45AC-844A-A006-71771DF18C1D}"/>
              </a:ext>
            </a:extLst>
          </p:cNvPr>
          <p:cNvGrpSpPr/>
          <p:nvPr/>
        </p:nvGrpSpPr>
        <p:grpSpPr>
          <a:xfrm>
            <a:off x="2365269" y="4494784"/>
            <a:ext cx="7924359" cy="2226691"/>
            <a:chOff x="2295189" y="1125526"/>
            <a:chExt cx="8851121" cy="23205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DCAEC6-9AE0-6046-A05E-960126196CF5}"/>
                </a:ext>
              </a:extLst>
            </p:cNvPr>
            <p:cNvSpPr/>
            <p:nvPr/>
          </p:nvSpPr>
          <p:spPr>
            <a:xfrm>
              <a:off x="3441581" y="2037997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A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58EECB0-83E5-A04D-A205-A79BAFDC83B9}"/>
                </a:ext>
              </a:extLst>
            </p:cNvPr>
            <p:cNvSpPr/>
            <p:nvPr/>
          </p:nvSpPr>
          <p:spPr>
            <a:xfrm>
              <a:off x="5162426" y="1125526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B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99FEC25-2054-B248-AE09-E9EC0FC9041B}"/>
                </a:ext>
              </a:extLst>
            </p:cNvPr>
            <p:cNvSpPr/>
            <p:nvPr/>
          </p:nvSpPr>
          <p:spPr>
            <a:xfrm>
              <a:off x="4784244" y="2906099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C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EAE6354-08FE-434D-95CF-C4F765A27158}"/>
                </a:ext>
              </a:extLst>
            </p:cNvPr>
            <p:cNvSpPr/>
            <p:nvPr/>
          </p:nvSpPr>
          <p:spPr>
            <a:xfrm>
              <a:off x="6682492" y="2037997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E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C376F87-33C1-ED4A-9175-3EF850B4A55D}"/>
                </a:ext>
              </a:extLst>
            </p:cNvPr>
            <p:cNvSpPr/>
            <p:nvPr/>
          </p:nvSpPr>
          <p:spPr>
            <a:xfrm>
              <a:off x="8031731" y="1125526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F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033DBD9-04F5-E246-9658-7F05A464A29A}"/>
                </a:ext>
              </a:extLst>
            </p:cNvPr>
            <p:cNvSpPr/>
            <p:nvPr/>
          </p:nvSpPr>
          <p:spPr>
            <a:xfrm>
              <a:off x="7974348" y="2037997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G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5A87BDF-C0D7-7C41-A8DE-E52082AA02A7}"/>
                </a:ext>
              </a:extLst>
            </p:cNvPr>
            <p:cNvSpPr/>
            <p:nvPr/>
          </p:nvSpPr>
          <p:spPr>
            <a:xfrm>
              <a:off x="9120740" y="2037997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I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986CCBF-6CA8-7A42-BC15-87223ECACEF3}"/>
                </a:ext>
              </a:extLst>
            </p:cNvPr>
            <p:cNvSpPr/>
            <p:nvPr/>
          </p:nvSpPr>
          <p:spPr>
            <a:xfrm>
              <a:off x="8635865" y="2906099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H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58BCC5E-BA5A-7346-85D7-982791514ED6}"/>
                </a:ext>
              </a:extLst>
            </p:cNvPr>
            <p:cNvSpPr/>
            <p:nvPr/>
          </p:nvSpPr>
          <p:spPr>
            <a:xfrm>
              <a:off x="10606310" y="2037997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D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D3EA5BD-B351-AC44-B5ED-25E75C99E552}"/>
                </a:ext>
              </a:extLst>
            </p:cNvPr>
            <p:cNvCxnSpPr>
              <a:cxnSpLocks/>
              <a:stCxn id="6" idx="7"/>
              <a:endCxn id="7" idx="2"/>
            </p:cNvCxnSpPr>
            <p:nvPr/>
          </p:nvCxnSpPr>
          <p:spPr>
            <a:xfrm flipV="1">
              <a:off x="3902500" y="1395526"/>
              <a:ext cx="1259926" cy="72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27B2796-24CD-7A4C-BA63-4F711948E9FD}"/>
                </a:ext>
              </a:extLst>
            </p:cNvPr>
            <p:cNvCxnSpPr>
              <a:cxnSpLocks/>
              <a:stCxn id="6" idx="5"/>
              <a:endCxn id="8" idx="2"/>
            </p:cNvCxnSpPr>
            <p:nvPr/>
          </p:nvCxnSpPr>
          <p:spPr>
            <a:xfrm>
              <a:off x="3902500" y="2498916"/>
              <a:ext cx="881744" cy="6771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82DB40B-2273-9849-B8E2-7255F72E2C77}"/>
                </a:ext>
              </a:extLst>
            </p:cNvPr>
            <p:cNvCxnSpPr>
              <a:cxnSpLocks/>
              <a:stCxn id="9" idx="1"/>
              <a:endCxn id="7" idx="6"/>
            </p:cNvCxnSpPr>
            <p:nvPr/>
          </p:nvCxnSpPr>
          <p:spPr>
            <a:xfrm flipH="1" flipV="1">
              <a:off x="5702426" y="1395526"/>
              <a:ext cx="1059147" cy="72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8C63280-79EA-0445-953E-6CBD0AB76701}"/>
                </a:ext>
              </a:extLst>
            </p:cNvPr>
            <p:cNvCxnSpPr>
              <a:cxnSpLocks/>
              <a:stCxn id="8" idx="6"/>
              <a:endCxn id="9" idx="3"/>
            </p:cNvCxnSpPr>
            <p:nvPr/>
          </p:nvCxnSpPr>
          <p:spPr>
            <a:xfrm flipV="1">
              <a:off x="5324244" y="2498916"/>
              <a:ext cx="1437329" cy="6771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71EF0FF-E7EE-1643-ACFA-258C7A948E67}"/>
                </a:ext>
              </a:extLst>
            </p:cNvPr>
            <p:cNvCxnSpPr>
              <a:cxnSpLocks/>
              <a:stCxn id="10" idx="2"/>
              <a:endCxn id="9" idx="7"/>
            </p:cNvCxnSpPr>
            <p:nvPr/>
          </p:nvCxnSpPr>
          <p:spPr>
            <a:xfrm flipH="1">
              <a:off x="7143411" y="1395526"/>
              <a:ext cx="888320" cy="72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C69564-1496-6B42-8E6B-E50EA1A0C59B}"/>
                </a:ext>
              </a:extLst>
            </p:cNvPr>
            <p:cNvCxnSpPr>
              <a:cxnSpLocks/>
              <a:stCxn id="13" idx="2"/>
              <a:endCxn id="9" idx="5"/>
            </p:cNvCxnSpPr>
            <p:nvPr/>
          </p:nvCxnSpPr>
          <p:spPr>
            <a:xfrm flipH="1" flipV="1">
              <a:off x="7143411" y="2498916"/>
              <a:ext cx="1492454" cy="6771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6C0422D-79B4-D542-83B9-F5D6A2978F41}"/>
                </a:ext>
              </a:extLst>
            </p:cNvPr>
            <p:cNvCxnSpPr>
              <a:cxnSpLocks/>
              <a:stCxn id="11" idx="2"/>
              <a:endCxn id="9" idx="6"/>
            </p:cNvCxnSpPr>
            <p:nvPr/>
          </p:nvCxnSpPr>
          <p:spPr>
            <a:xfrm flipH="1">
              <a:off x="7222492" y="2307997"/>
              <a:ext cx="75185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B0DCDD5-EE07-5B47-B317-E981C3602A56}"/>
                </a:ext>
              </a:extLst>
            </p:cNvPr>
            <p:cNvCxnSpPr>
              <a:cxnSpLocks/>
              <a:stCxn id="12" idx="2"/>
              <a:endCxn id="11" idx="6"/>
            </p:cNvCxnSpPr>
            <p:nvPr/>
          </p:nvCxnSpPr>
          <p:spPr>
            <a:xfrm flipH="1">
              <a:off x="8514348" y="2307997"/>
              <a:ext cx="606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CAC417C-D382-9540-A6DB-AEA61D29D488}"/>
                </a:ext>
              </a:extLst>
            </p:cNvPr>
            <p:cNvCxnSpPr>
              <a:cxnSpLocks/>
              <a:stCxn id="14" idx="1"/>
              <a:endCxn id="10" idx="6"/>
            </p:cNvCxnSpPr>
            <p:nvPr/>
          </p:nvCxnSpPr>
          <p:spPr>
            <a:xfrm flipH="1" flipV="1">
              <a:off x="8571731" y="1395526"/>
              <a:ext cx="2113660" cy="72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7C4784D-F81E-D945-82DA-E238057D4289}"/>
                </a:ext>
              </a:extLst>
            </p:cNvPr>
            <p:cNvCxnSpPr>
              <a:cxnSpLocks/>
              <a:stCxn id="14" idx="2"/>
              <a:endCxn id="12" idx="6"/>
            </p:cNvCxnSpPr>
            <p:nvPr/>
          </p:nvCxnSpPr>
          <p:spPr>
            <a:xfrm flipH="1">
              <a:off x="9660740" y="2307997"/>
              <a:ext cx="94557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D259D4B-BBD5-8D4F-970B-C2192C652375}"/>
                </a:ext>
              </a:extLst>
            </p:cNvPr>
            <p:cNvCxnSpPr>
              <a:cxnSpLocks/>
              <a:stCxn id="14" idx="3"/>
              <a:endCxn id="13" idx="6"/>
            </p:cNvCxnSpPr>
            <p:nvPr/>
          </p:nvCxnSpPr>
          <p:spPr>
            <a:xfrm flipH="1">
              <a:off x="9175865" y="2498916"/>
              <a:ext cx="1509526" cy="6771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404B7BB-8647-124F-87CD-69CA6D06A2B8}"/>
                </a:ext>
              </a:extLst>
            </p:cNvPr>
            <p:cNvSpPr/>
            <p:nvPr/>
          </p:nvSpPr>
          <p:spPr>
            <a:xfrm>
              <a:off x="2295189" y="2053102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S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E3E4D23-8240-224A-938A-8ADA23FC9171}"/>
                </a:ext>
              </a:extLst>
            </p:cNvPr>
            <p:cNvCxnSpPr>
              <a:cxnSpLocks/>
              <a:stCxn id="6" idx="2"/>
              <a:endCxn id="26" idx="6"/>
            </p:cNvCxnSpPr>
            <p:nvPr/>
          </p:nvCxnSpPr>
          <p:spPr>
            <a:xfrm flipH="1">
              <a:off x="2835189" y="2307997"/>
              <a:ext cx="606392" cy="151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3240BD8-62DF-8347-953E-86091B42AE3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53317" y="4062664"/>
          <a:ext cx="128400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4008">
                  <a:extLst>
                    <a:ext uri="{9D8B030D-6E8A-4147-A177-3AD203B41FA5}">
                      <a16:colId xmlns:a16="http://schemas.microsoft.com/office/drawing/2014/main" val="570134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[E,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G,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I,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D]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762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[E,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F,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D]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59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[E,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H,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D]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84520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A4954B5E-2DE9-AF42-AABA-FA4E704A875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1669" y="4372451"/>
          <a:ext cx="19190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9035">
                  <a:extLst>
                    <a:ext uri="{9D8B030D-6E8A-4147-A177-3AD203B41FA5}">
                      <a16:colId xmlns:a16="http://schemas.microsoft.com/office/drawing/2014/main" val="570134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[A,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B,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E,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G,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I,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D]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762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[A,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C,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E,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I,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D]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594719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052E98B-2395-B94D-A2B4-A7C16F2661D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8304" y="5446222"/>
          <a:ext cx="189817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8171">
                  <a:extLst>
                    <a:ext uri="{9D8B030D-6E8A-4147-A177-3AD203B41FA5}">
                      <a16:colId xmlns:a16="http://schemas.microsoft.com/office/drawing/2014/main" val="570134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[S,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A,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B,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E,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G,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I,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D]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762372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995B7D2C-DF6C-EF45-BB1C-5F1E5E1D10D9}"/>
              </a:ext>
            </a:extLst>
          </p:cNvPr>
          <p:cNvSpPr txBox="1"/>
          <p:nvPr/>
        </p:nvSpPr>
        <p:spPr>
          <a:xfrm>
            <a:off x="9595227" y="6028767"/>
            <a:ext cx="120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IP</a:t>
            </a:r>
            <a:r>
              <a:rPr lang="zh-CN" altLang="en-US" b="1" dirty="0"/>
              <a:t> </a:t>
            </a:r>
            <a:r>
              <a:rPr lang="en-US" altLang="zh-CN" b="1" dirty="0"/>
              <a:t>prefix</a:t>
            </a:r>
            <a:r>
              <a:rPr lang="zh-CN" altLang="en-US" b="1" dirty="0"/>
              <a:t> </a:t>
            </a:r>
            <a:r>
              <a:rPr lang="en-US" altLang="zh-CN" b="1" dirty="0"/>
              <a:t>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6751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164C-B83B-8746-80F1-288AB03AC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Limitation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BGP:</a:t>
            </a:r>
            <a:r>
              <a:rPr lang="zh-CN" altLang="en-US" dirty="0"/>
              <a:t> </a:t>
            </a:r>
            <a:r>
              <a:rPr lang="en-US" altLang="zh-CN" dirty="0"/>
              <a:t>Lacking</a:t>
            </a:r>
            <a:r>
              <a:rPr lang="zh-CN" altLang="en-US" dirty="0"/>
              <a:t> </a:t>
            </a:r>
            <a:r>
              <a:rPr lang="en-US" altLang="zh-CN" dirty="0"/>
              <a:t>Mechanisms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Flexible</a:t>
            </a:r>
            <a:r>
              <a:rPr lang="zh-CN" altLang="en-US" dirty="0"/>
              <a:t> </a:t>
            </a:r>
            <a:r>
              <a:rPr lang="en-US" altLang="zh-CN" dirty="0"/>
              <a:t>End-to-End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Route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C23EF-793E-3C4F-AD3B-2D28D618C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Example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Shorter</a:t>
            </a:r>
            <a:r>
              <a:rPr lang="zh-CN" altLang="en-US" sz="2400" dirty="0"/>
              <a:t> </a:t>
            </a:r>
            <a:r>
              <a:rPr lang="en-US" altLang="zh-CN" sz="2400" dirty="0"/>
              <a:t>AS-paths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achieved,</a:t>
            </a:r>
            <a:r>
              <a:rPr lang="zh-CN" altLang="en-US" sz="2400" dirty="0"/>
              <a:t> </a:t>
            </a:r>
            <a:r>
              <a:rPr lang="en-US" altLang="zh-CN" sz="2400" dirty="0"/>
              <a:t>but</a:t>
            </a:r>
            <a:r>
              <a:rPr lang="zh-CN" altLang="en-US" sz="2400" dirty="0"/>
              <a:t> </a:t>
            </a:r>
            <a:r>
              <a:rPr lang="en-US" altLang="zh-CN" sz="2400" dirty="0"/>
              <a:t>S</a:t>
            </a:r>
            <a:r>
              <a:rPr lang="zh-CN" altLang="en-US" sz="2400" dirty="0"/>
              <a:t> </a:t>
            </a:r>
            <a:r>
              <a:rPr lang="en-US" altLang="zh-CN" sz="2400" dirty="0"/>
              <a:t>cannot</a:t>
            </a:r>
            <a:r>
              <a:rPr lang="zh-CN" altLang="en-US" sz="2400" dirty="0"/>
              <a:t> </a:t>
            </a:r>
            <a:r>
              <a:rPr lang="en-US" altLang="zh-CN" sz="2400" dirty="0"/>
              <a:t>select</a:t>
            </a:r>
            <a:r>
              <a:rPr lang="zh-CN" altLang="en-US" sz="2400" dirty="0"/>
              <a:t> </a:t>
            </a:r>
            <a:r>
              <a:rPr lang="en-US" altLang="zh-CN" sz="2400" dirty="0"/>
              <a:t>them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1"/>
            <a:r>
              <a:rPr lang="en-US" altLang="zh-CN" dirty="0"/>
              <a:t>BGP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mechanisms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E's</a:t>
            </a:r>
            <a:r>
              <a:rPr lang="zh-CN" altLang="en-US" dirty="0"/>
              <a:t> </a:t>
            </a:r>
            <a:r>
              <a:rPr lang="en-US" altLang="zh-CN" dirty="0"/>
              <a:t>route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endParaRPr lang="en-US" altLang="zh-CN" sz="20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39B81-3325-DF41-93A6-F948C496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46</a:t>
            </a:fld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E93E710-C661-2445-B9B4-DBBCA799F030}"/>
              </a:ext>
            </a:extLst>
          </p:cNvPr>
          <p:cNvSpPr/>
          <p:nvPr/>
        </p:nvSpPr>
        <p:spPr>
          <a:xfrm>
            <a:off x="1932595" y="4795488"/>
            <a:ext cx="7695211" cy="660437"/>
          </a:xfrm>
          <a:custGeom>
            <a:avLst/>
            <a:gdLst>
              <a:gd name="connsiteX0" fmla="*/ 0 w 7695211"/>
              <a:gd name="connsiteY0" fmla="*/ 451579 h 660437"/>
              <a:gd name="connsiteX1" fmla="*/ 1389413 w 7695211"/>
              <a:gd name="connsiteY1" fmla="*/ 558457 h 660437"/>
              <a:gd name="connsiteX2" fmla="*/ 2375065 w 7695211"/>
              <a:gd name="connsiteY2" fmla="*/ 107195 h 660437"/>
              <a:gd name="connsiteX3" fmla="*/ 3705101 w 7695211"/>
              <a:gd name="connsiteY3" fmla="*/ 629709 h 660437"/>
              <a:gd name="connsiteX4" fmla="*/ 4690753 w 7695211"/>
              <a:gd name="connsiteY4" fmla="*/ 534707 h 660437"/>
              <a:gd name="connsiteX5" fmla="*/ 5284520 w 7695211"/>
              <a:gd name="connsiteY5" fmla="*/ 317 h 660437"/>
              <a:gd name="connsiteX6" fmla="*/ 7695211 w 7695211"/>
              <a:gd name="connsiteY6" fmla="*/ 617834 h 660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5211" h="660437">
                <a:moveTo>
                  <a:pt x="0" y="451579"/>
                </a:moveTo>
                <a:cubicBezTo>
                  <a:pt x="496784" y="533716"/>
                  <a:pt x="993569" y="615854"/>
                  <a:pt x="1389413" y="558457"/>
                </a:cubicBezTo>
                <a:cubicBezTo>
                  <a:pt x="1785257" y="501060"/>
                  <a:pt x="1989117" y="95320"/>
                  <a:pt x="2375065" y="107195"/>
                </a:cubicBezTo>
                <a:cubicBezTo>
                  <a:pt x="2761013" y="119070"/>
                  <a:pt x="3319153" y="558457"/>
                  <a:pt x="3705101" y="629709"/>
                </a:cubicBezTo>
                <a:cubicBezTo>
                  <a:pt x="4091049" y="700961"/>
                  <a:pt x="4427517" y="639606"/>
                  <a:pt x="4690753" y="534707"/>
                </a:cubicBezTo>
                <a:cubicBezTo>
                  <a:pt x="4953989" y="429808"/>
                  <a:pt x="4783777" y="-13537"/>
                  <a:pt x="5284520" y="317"/>
                </a:cubicBezTo>
                <a:cubicBezTo>
                  <a:pt x="5785263" y="14171"/>
                  <a:pt x="6740237" y="316002"/>
                  <a:pt x="7695211" y="617834"/>
                </a:cubicBezTo>
              </a:path>
            </a:pathLst>
          </a:cu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A34B860-F162-054A-AA76-195DB24493AB}"/>
              </a:ext>
            </a:extLst>
          </p:cNvPr>
          <p:cNvSpPr/>
          <p:nvPr/>
        </p:nvSpPr>
        <p:spPr>
          <a:xfrm>
            <a:off x="2054431" y="5719988"/>
            <a:ext cx="7980218" cy="915943"/>
          </a:xfrm>
          <a:custGeom>
            <a:avLst/>
            <a:gdLst>
              <a:gd name="connsiteX0" fmla="*/ 0 w 7980218"/>
              <a:gd name="connsiteY0" fmla="*/ 110796 h 915943"/>
              <a:gd name="connsiteX1" fmla="*/ 1187533 w 7980218"/>
              <a:gd name="connsiteY1" fmla="*/ 39544 h 915943"/>
              <a:gd name="connsiteX2" fmla="*/ 2232561 w 7980218"/>
              <a:gd name="connsiteY2" fmla="*/ 467056 h 915943"/>
              <a:gd name="connsiteX3" fmla="*/ 3645725 w 7980218"/>
              <a:gd name="connsiteY3" fmla="*/ 3918 h 915943"/>
              <a:gd name="connsiteX4" fmla="*/ 5403273 w 7980218"/>
              <a:gd name="connsiteY4" fmla="*/ 787690 h 915943"/>
              <a:gd name="connsiteX5" fmla="*/ 6567055 w 7980218"/>
              <a:gd name="connsiteY5" fmla="*/ 858942 h 915943"/>
              <a:gd name="connsiteX6" fmla="*/ 7980218 w 7980218"/>
              <a:gd name="connsiteY6" fmla="*/ 217674 h 91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80218" h="915943">
                <a:moveTo>
                  <a:pt x="0" y="110796"/>
                </a:moveTo>
                <a:cubicBezTo>
                  <a:pt x="407720" y="45481"/>
                  <a:pt x="815440" y="-19833"/>
                  <a:pt x="1187533" y="39544"/>
                </a:cubicBezTo>
                <a:cubicBezTo>
                  <a:pt x="1559626" y="98921"/>
                  <a:pt x="1822862" y="472994"/>
                  <a:pt x="2232561" y="467056"/>
                </a:cubicBezTo>
                <a:cubicBezTo>
                  <a:pt x="2642260" y="461118"/>
                  <a:pt x="3117273" y="-49521"/>
                  <a:pt x="3645725" y="3918"/>
                </a:cubicBezTo>
                <a:cubicBezTo>
                  <a:pt x="4174177" y="57357"/>
                  <a:pt x="4916385" y="645186"/>
                  <a:pt x="5403273" y="787690"/>
                </a:cubicBezTo>
                <a:cubicBezTo>
                  <a:pt x="5890161" y="930194"/>
                  <a:pt x="6137564" y="953945"/>
                  <a:pt x="6567055" y="858942"/>
                </a:cubicBezTo>
                <a:cubicBezTo>
                  <a:pt x="6996546" y="763939"/>
                  <a:pt x="7488382" y="490806"/>
                  <a:pt x="7980218" y="217674"/>
                </a:cubicBezTo>
              </a:path>
            </a:pathLst>
          </a:cu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1C5D2A0-AFF6-CD45-BBD5-55003D43B032}"/>
              </a:ext>
            </a:extLst>
          </p:cNvPr>
          <p:cNvGrpSpPr/>
          <p:nvPr/>
        </p:nvGrpSpPr>
        <p:grpSpPr>
          <a:xfrm>
            <a:off x="2365269" y="4494784"/>
            <a:ext cx="7924359" cy="2226691"/>
            <a:chOff x="2295189" y="1125526"/>
            <a:chExt cx="8851121" cy="232057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BA95A2E-CCCD-904F-98FC-4E6AC3233D7D}"/>
                </a:ext>
              </a:extLst>
            </p:cNvPr>
            <p:cNvSpPr/>
            <p:nvPr/>
          </p:nvSpPr>
          <p:spPr>
            <a:xfrm>
              <a:off x="3441581" y="2037997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A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8521A5F-3585-574B-AB84-2EE515CB0E06}"/>
                </a:ext>
              </a:extLst>
            </p:cNvPr>
            <p:cNvSpPr/>
            <p:nvPr/>
          </p:nvSpPr>
          <p:spPr>
            <a:xfrm>
              <a:off x="5162426" y="1125526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B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BF1262C-16FA-B84A-99D8-0C983896CF7E}"/>
                </a:ext>
              </a:extLst>
            </p:cNvPr>
            <p:cNvSpPr/>
            <p:nvPr/>
          </p:nvSpPr>
          <p:spPr>
            <a:xfrm>
              <a:off x="4784244" y="2906099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C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18A97B9-5BF5-144C-AEDE-EB273D992546}"/>
                </a:ext>
              </a:extLst>
            </p:cNvPr>
            <p:cNvSpPr/>
            <p:nvPr/>
          </p:nvSpPr>
          <p:spPr>
            <a:xfrm>
              <a:off x="6682492" y="2037997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E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5E37A-1F7A-F94D-BB3D-BFC4F3724137}"/>
                </a:ext>
              </a:extLst>
            </p:cNvPr>
            <p:cNvSpPr/>
            <p:nvPr/>
          </p:nvSpPr>
          <p:spPr>
            <a:xfrm>
              <a:off x="8031731" y="1125526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F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08F8402-11C0-E346-8A13-56440543401B}"/>
                </a:ext>
              </a:extLst>
            </p:cNvPr>
            <p:cNvSpPr/>
            <p:nvPr/>
          </p:nvSpPr>
          <p:spPr>
            <a:xfrm>
              <a:off x="7974348" y="2037997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G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070D335-1A0E-2642-9834-9B0618A06926}"/>
                </a:ext>
              </a:extLst>
            </p:cNvPr>
            <p:cNvSpPr/>
            <p:nvPr/>
          </p:nvSpPr>
          <p:spPr>
            <a:xfrm>
              <a:off x="9120740" y="2037997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I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9AF6188-7520-BD40-B471-AE94B9C67180}"/>
                </a:ext>
              </a:extLst>
            </p:cNvPr>
            <p:cNvSpPr/>
            <p:nvPr/>
          </p:nvSpPr>
          <p:spPr>
            <a:xfrm>
              <a:off x="8635865" y="2906099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H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CA57383-8F59-CF43-B476-EABD037C0B22}"/>
                </a:ext>
              </a:extLst>
            </p:cNvPr>
            <p:cNvSpPr/>
            <p:nvPr/>
          </p:nvSpPr>
          <p:spPr>
            <a:xfrm>
              <a:off x="10606310" y="2037997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D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C883F8E-5154-9548-9C78-B19065ED990F}"/>
                </a:ext>
              </a:extLst>
            </p:cNvPr>
            <p:cNvCxnSpPr>
              <a:cxnSpLocks/>
              <a:stCxn id="44" idx="7"/>
              <a:endCxn id="45" idx="2"/>
            </p:cNvCxnSpPr>
            <p:nvPr/>
          </p:nvCxnSpPr>
          <p:spPr>
            <a:xfrm flipV="1">
              <a:off x="3902500" y="1395526"/>
              <a:ext cx="1259926" cy="72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335F741-6639-6A41-89DF-4098C0DE4490}"/>
                </a:ext>
              </a:extLst>
            </p:cNvPr>
            <p:cNvCxnSpPr>
              <a:cxnSpLocks/>
              <a:stCxn id="44" idx="5"/>
              <a:endCxn id="46" idx="2"/>
            </p:cNvCxnSpPr>
            <p:nvPr/>
          </p:nvCxnSpPr>
          <p:spPr>
            <a:xfrm>
              <a:off x="3902500" y="2498916"/>
              <a:ext cx="881744" cy="6771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BAACA0B-407F-4445-8AEB-D711C2A45A6F}"/>
                </a:ext>
              </a:extLst>
            </p:cNvPr>
            <p:cNvCxnSpPr>
              <a:cxnSpLocks/>
              <a:stCxn id="47" idx="1"/>
              <a:endCxn id="45" idx="6"/>
            </p:cNvCxnSpPr>
            <p:nvPr/>
          </p:nvCxnSpPr>
          <p:spPr>
            <a:xfrm flipH="1" flipV="1">
              <a:off x="5702426" y="1395526"/>
              <a:ext cx="1059147" cy="72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B84B4F7-F836-F244-B6A3-52DBBF1D3C9E}"/>
                </a:ext>
              </a:extLst>
            </p:cNvPr>
            <p:cNvCxnSpPr>
              <a:cxnSpLocks/>
              <a:stCxn id="46" idx="6"/>
              <a:endCxn id="47" idx="3"/>
            </p:cNvCxnSpPr>
            <p:nvPr/>
          </p:nvCxnSpPr>
          <p:spPr>
            <a:xfrm flipV="1">
              <a:off x="5324244" y="2498916"/>
              <a:ext cx="1437329" cy="6771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C172EFB-DB2C-4B4A-AD89-66F4569C8901}"/>
                </a:ext>
              </a:extLst>
            </p:cNvPr>
            <p:cNvCxnSpPr>
              <a:cxnSpLocks/>
              <a:stCxn id="48" idx="2"/>
              <a:endCxn id="47" idx="7"/>
            </p:cNvCxnSpPr>
            <p:nvPr/>
          </p:nvCxnSpPr>
          <p:spPr>
            <a:xfrm flipH="1">
              <a:off x="7143411" y="1395526"/>
              <a:ext cx="888320" cy="72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E838DDA-7B0B-4C4B-A088-94A5E9DE77C6}"/>
                </a:ext>
              </a:extLst>
            </p:cNvPr>
            <p:cNvCxnSpPr>
              <a:cxnSpLocks/>
              <a:stCxn id="51" idx="2"/>
              <a:endCxn id="47" idx="5"/>
            </p:cNvCxnSpPr>
            <p:nvPr/>
          </p:nvCxnSpPr>
          <p:spPr>
            <a:xfrm flipH="1" flipV="1">
              <a:off x="7143411" y="2498916"/>
              <a:ext cx="1492454" cy="6771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105BF97-D5AE-1749-BCDD-C412A72275C1}"/>
                </a:ext>
              </a:extLst>
            </p:cNvPr>
            <p:cNvCxnSpPr>
              <a:cxnSpLocks/>
              <a:stCxn id="49" idx="2"/>
              <a:endCxn id="47" idx="6"/>
            </p:cNvCxnSpPr>
            <p:nvPr/>
          </p:nvCxnSpPr>
          <p:spPr>
            <a:xfrm flipH="1">
              <a:off x="7222492" y="2307997"/>
              <a:ext cx="75185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BE1B30D-B21E-C043-8811-A1CF77573CFC}"/>
                </a:ext>
              </a:extLst>
            </p:cNvPr>
            <p:cNvCxnSpPr>
              <a:cxnSpLocks/>
              <a:stCxn id="50" idx="2"/>
              <a:endCxn id="49" idx="6"/>
            </p:cNvCxnSpPr>
            <p:nvPr/>
          </p:nvCxnSpPr>
          <p:spPr>
            <a:xfrm flipH="1">
              <a:off x="8514348" y="2307997"/>
              <a:ext cx="606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EF7B794-6FEE-264C-B103-3E7A7413D0FD}"/>
                </a:ext>
              </a:extLst>
            </p:cNvPr>
            <p:cNvCxnSpPr>
              <a:cxnSpLocks/>
              <a:stCxn id="52" idx="1"/>
              <a:endCxn id="48" idx="6"/>
            </p:cNvCxnSpPr>
            <p:nvPr/>
          </p:nvCxnSpPr>
          <p:spPr>
            <a:xfrm flipH="1" flipV="1">
              <a:off x="8571731" y="1395526"/>
              <a:ext cx="2113660" cy="72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E28FC0-673D-9E43-B1C8-635818F7A9E9}"/>
                </a:ext>
              </a:extLst>
            </p:cNvPr>
            <p:cNvCxnSpPr>
              <a:cxnSpLocks/>
              <a:stCxn id="52" idx="2"/>
              <a:endCxn id="50" idx="6"/>
            </p:cNvCxnSpPr>
            <p:nvPr/>
          </p:nvCxnSpPr>
          <p:spPr>
            <a:xfrm flipH="1">
              <a:off x="9660740" y="2307997"/>
              <a:ext cx="94557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6F1FDE0-B00B-F743-9B8E-839A520B049B}"/>
                </a:ext>
              </a:extLst>
            </p:cNvPr>
            <p:cNvCxnSpPr>
              <a:cxnSpLocks/>
              <a:stCxn id="52" idx="3"/>
              <a:endCxn id="51" idx="6"/>
            </p:cNvCxnSpPr>
            <p:nvPr/>
          </p:nvCxnSpPr>
          <p:spPr>
            <a:xfrm flipH="1">
              <a:off x="9175865" y="2498916"/>
              <a:ext cx="1509526" cy="6771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1365538-2A8F-1A49-82C9-1B0F86B20D02}"/>
                </a:ext>
              </a:extLst>
            </p:cNvPr>
            <p:cNvSpPr/>
            <p:nvPr/>
          </p:nvSpPr>
          <p:spPr>
            <a:xfrm>
              <a:off x="2295189" y="2053102"/>
              <a:ext cx="540000" cy="5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S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F4B4C19-2C4A-9A4F-B2E9-146364631646}"/>
                </a:ext>
              </a:extLst>
            </p:cNvPr>
            <p:cNvCxnSpPr>
              <a:cxnSpLocks/>
              <a:stCxn id="44" idx="2"/>
              <a:endCxn id="64" idx="6"/>
            </p:cNvCxnSpPr>
            <p:nvPr/>
          </p:nvCxnSpPr>
          <p:spPr>
            <a:xfrm flipH="1">
              <a:off x="2835189" y="2307997"/>
              <a:ext cx="606392" cy="151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C3AF19A4-C50C-A94E-93F4-F759EB96F2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53317" y="4062664"/>
          <a:ext cx="128400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4008">
                  <a:extLst>
                    <a:ext uri="{9D8B030D-6E8A-4147-A177-3AD203B41FA5}">
                      <a16:colId xmlns:a16="http://schemas.microsoft.com/office/drawing/2014/main" val="570134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[E,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G,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I,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D]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762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[E,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F,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D]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59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[E,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H,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D]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84520"/>
                  </a:ext>
                </a:extLst>
              </a:tr>
            </a:tbl>
          </a:graphicData>
        </a:graphic>
      </p:graphicFrame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20C8BDF3-13C3-9D4C-A4E7-B437D208FF8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1669" y="4372451"/>
          <a:ext cx="19190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9035">
                  <a:extLst>
                    <a:ext uri="{9D8B030D-6E8A-4147-A177-3AD203B41FA5}">
                      <a16:colId xmlns:a16="http://schemas.microsoft.com/office/drawing/2014/main" val="570134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[A,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B,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E,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G,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I,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D]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762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[A,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C,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E,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I,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D]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594719"/>
                  </a:ext>
                </a:extLst>
              </a:tr>
            </a:tbl>
          </a:graphicData>
        </a:graphic>
      </p:graphicFrame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F5F7E281-AE30-0045-B726-7B13E98E73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8304" y="5446222"/>
          <a:ext cx="189817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8171">
                  <a:extLst>
                    <a:ext uri="{9D8B030D-6E8A-4147-A177-3AD203B41FA5}">
                      <a16:colId xmlns:a16="http://schemas.microsoft.com/office/drawing/2014/main" val="570134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[S,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A,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B,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E,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G,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I,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D]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762372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A97E6F77-15CE-A549-8C63-D61CC615312D}"/>
              </a:ext>
            </a:extLst>
          </p:cNvPr>
          <p:cNvSpPr txBox="1"/>
          <p:nvPr/>
        </p:nvSpPr>
        <p:spPr>
          <a:xfrm>
            <a:off x="9623320" y="6135015"/>
            <a:ext cx="120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IP</a:t>
            </a:r>
            <a:r>
              <a:rPr lang="zh-CN" altLang="en-US" b="1" dirty="0"/>
              <a:t> </a:t>
            </a:r>
            <a:r>
              <a:rPr lang="en-US" altLang="zh-CN" b="1" dirty="0"/>
              <a:t>prefix</a:t>
            </a:r>
            <a:r>
              <a:rPr lang="zh-CN" altLang="en-US" b="1" dirty="0"/>
              <a:t> </a:t>
            </a:r>
            <a:r>
              <a:rPr lang="en-US" altLang="zh-CN" b="1" dirty="0"/>
              <a:t>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745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164C-B83B-8746-80F1-288AB03AC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Flexible</a:t>
            </a:r>
            <a:r>
              <a:rPr lang="zh-CN" altLang="en-US" dirty="0"/>
              <a:t> </a:t>
            </a:r>
            <a:r>
              <a:rPr lang="en-US" altLang="zh-CN" dirty="0"/>
              <a:t>End-to-End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Route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C23EF-793E-3C4F-AD3B-2D28D618C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>
            <a:noAutofit/>
          </a:bodyPr>
          <a:lstStyle/>
          <a:p>
            <a:r>
              <a:rPr lang="en-US" altLang="zh-CN" sz="2400" dirty="0"/>
              <a:t>BGP</a:t>
            </a:r>
            <a:r>
              <a:rPr lang="zh-CN" altLang="en-US" sz="2400" dirty="0"/>
              <a:t> </a:t>
            </a:r>
            <a:r>
              <a:rPr lang="en-US" altLang="zh-CN" sz="2400" dirty="0"/>
              <a:t>mechanisms</a:t>
            </a:r>
            <a:r>
              <a:rPr lang="zh-CN" altLang="en-US" sz="2400" dirty="0"/>
              <a:t> </a:t>
            </a:r>
            <a:r>
              <a:rPr lang="en-US" altLang="zh-CN" sz="2400" dirty="0"/>
              <a:t>(e.g.,</a:t>
            </a:r>
            <a:r>
              <a:rPr lang="zh-CN" altLang="en-US" sz="2400" dirty="0"/>
              <a:t> </a:t>
            </a:r>
            <a:r>
              <a:rPr lang="en-US" altLang="zh-CN" sz="2400" dirty="0"/>
              <a:t>BGP</a:t>
            </a:r>
            <a:r>
              <a:rPr lang="zh-CN" altLang="en-US" sz="2400" dirty="0"/>
              <a:t> </a:t>
            </a:r>
            <a:r>
              <a:rPr lang="en-US" altLang="zh-CN" sz="2400" dirty="0" err="1"/>
              <a:t>FlowSpec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path</a:t>
            </a:r>
            <a:r>
              <a:rPr lang="zh-CN" altLang="en-US" sz="2400" dirty="0"/>
              <a:t> </a:t>
            </a:r>
            <a:r>
              <a:rPr lang="en-US" altLang="zh-CN" sz="2400" dirty="0"/>
              <a:t>prepending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BGP</a:t>
            </a:r>
            <a:r>
              <a:rPr lang="zh-CN" altLang="en-US" sz="2400" dirty="0"/>
              <a:t> </a:t>
            </a:r>
            <a:r>
              <a:rPr lang="en-US" altLang="zh-CN" sz="2400" dirty="0"/>
              <a:t>communities)</a:t>
            </a:r>
          </a:p>
          <a:p>
            <a:pPr lvl="1"/>
            <a:r>
              <a:rPr lang="en-US" altLang="zh-CN" sz="2000" dirty="0"/>
              <a:t>Limited</a:t>
            </a:r>
            <a:r>
              <a:rPr lang="zh-CN" altLang="en-US" sz="2000" dirty="0"/>
              <a:t> </a:t>
            </a:r>
            <a:r>
              <a:rPr lang="en-US" altLang="zh-CN" sz="2000" dirty="0"/>
              <a:t>control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end-to-end</a:t>
            </a:r>
            <a:r>
              <a:rPr lang="zh-CN" altLang="en-US" sz="2000" dirty="0"/>
              <a:t> </a:t>
            </a:r>
            <a:r>
              <a:rPr lang="en-US" altLang="zh-CN" sz="2000" dirty="0"/>
              <a:t>interdomain</a:t>
            </a:r>
            <a:r>
              <a:rPr lang="zh-CN" altLang="en-US" sz="2000" dirty="0"/>
              <a:t> </a:t>
            </a:r>
            <a:r>
              <a:rPr lang="en-US" altLang="zh-CN" sz="2000" dirty="0"/>
              <a:t>route</a:t>
            </a:r>
            <a:r>
              <a:rPr lang="zh-CN" altLang="en-US" sz="2000" dirty="0"/>
              <a:t> </a:t>
            </a:r>
            <a:r>
              <a:rPr lang="en-US" altLang="zh-CN" sz="2000" dirty="0"/>
              <a:t>due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destination</a:t>
            </a:r>
            <a:r>
              <a:rPr lang="zh-CN" altLang="en-US" sz="2000" dirty="0"/>
              <a:t> </a:t>
            </a:r>
            <a:r>
              <a:rPr lang="en-US" altLang="zh-CN" sz="2000" dirty="0"/>
              <a:t>based</a:t>
            </a:r>
            <a:r>
              <a:rPr lang="zh-CN" altLang="en-US" sz="2000" dirty="0"/>
              <a:t> </a:t>
            </a:r>
            <a:r>
              <a:rPr lang="en-US" altLang="zh-CN" sz="2000" dirty="0"/>
              <a:t>forwarding</a:t>
            </a:r>
            <a:r>
              <a:rPr lang="zh-CN" altLang="en-US" sz="2000" dirty="0"/>
              <a:t> </a:t>
            </a:r>
            <a:r>
              <a:rPr lang="en-US" altLang="zh-CN" sz="2000" dirty="0"/>
              <a:t>nature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peering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BGP</a:t>
            </a:r>
          </a:p>
          <a:p>
            <a:r>
              <a:rPr lang="en-US" altLang="zh-CN" sz="2400" dirty="0"/>
              <a:t>Tunnel-based</a:t>
            </a:r>
            <a:r>
              <a:rPr lang="zh-CN" altLang="en-US" sz="2400" dirty="0"/>
              <a:t> </a:t>
            </a:r>
            <a:r>
              <a:rPr lang="en-US" altLang="zh-CN" sz="2400" dirty="0"/>
              <a:t>overlay</a:t>
            </a:r>
            <a:r>
              <a:rPr lang="zh-CN" altLang="en-US" sz="2400" dirty="0"/>
              <a:t> </a:t>
            </a:r>
            <a:r>
              <a:rPr lang="en-US" altLang="zh-CN" sz="2400" dirty="0"/>
              <a:t>(e.g.,</a:t>
            </a:r>
            <a:r>
              <a:rPr lang="zh-CN" altLang="en-US" sz="2400" dirty="0"/>
              <a:t> </a:t>
            </a:r>
            <a:r>
              <a:rPr lang="en-US" altLang="zh-CN" sz="2400" dirty="0"/>
              <a:t>MIRO,</a:t>
            </a:r>
            <a:r>
              <a:rPr lang="zh-CN" altLang="en-US" sz="2400" dirty="0"/>
              <a:t> </a:t>
            </a:r>
            <a:r>
              <a:rPr lang="en-US" altLang="zh-CN" sz="2400" dirty="0"/>
              <a:t>ARROW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RCS)</a:t>
            </a:r>
          </a:p>
          <a:p>
            <a:pPr lvl="1"/>
            <a:r>
              <a:rPr lang="en-US" altLang="zh-CN" sz="2000" dirty="0"/>
              <a:t>Introduce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path</a:t>
            </a:r>
            <a:r>
              <a:rPr lang="zh-CN" altLang="en-US" sz="2000" dirty="0"/>
              <a:t> </a:t>
            </a:r>
            <a:r>
              <a:rPr lang="en-US" altLang="zh-CN" sz="2000" dirty="0"/>
              <a:t>overhead</a:t>
            </a:r>
            <a:r>
              <a:rPr lang="zh-CN" altLang="en-US" sz="2000" dirty="0"/>
              <a:t> </a:t>
            </a:r>
            <a:r>
              <a:rPr lang="en-US" altLang="zh-CN" sz="2000" dirty="0"/>
              <a:t>such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tunneling</a:t>
            </a:r>
            <a:r>
              <a:rPr lang="zh-CN" altLang="en-US" sz="2000" dirty="0"/>
              <a:t> </a:t>
            </a:r>
            <a:r>
              <a:rPr lang="en-US" altLang="zh-CN" sz="2000" dirty="0"/>
              <a:t>processing</a:t>
            </a:r>
          </a:p>
          <a:p>
            <a:r>
              <a:rPr lang="en-US" altLang="zh-CN" sz="2400" dirty="0"/>
              <a:t>SDX</a:t>
            </a:r>
          </a:p>
          <a:p>
            <a:pPr lvl="1"/>
            <a:r>
              <a:rPr lang="en-US" altLang="zh-CN" sz="2000" dirty="0"/>
              <a:t>Use-announcement</a:t>
            </a:r>
            <a:r>
              <a:rPr lang="zh-CN" altLang="en-US" sz="2000" dirty="0"/>
              <a:t> </a:t>
            </a:r>
            <a:r>
              <a:rPr lang="en-US" altLang="zh-CN" sz="2000" dirty="0"/>
              <a:t>inconsistency</a:t>
            </a:r>
            <a:r>
              <a:rPr lang="zh-CN" altLang="en-US" sz="2000" dirty="0"/>
              <a:t> </a:t>
            </a:r>
            <a:r>
              <a:rPr lang="en-US" altLang="zh-CN" sz="2000" dirty="0"/>
              <a:t>may</a:t>
            </a:r>
            <a:r>
              <a:rPr lang="zh-CN" altLang="en-US" sz="2000" dirty="0"/>
              <a:t> </a:t>
            </a:r>
            <a:r>
              <a:rPr lang="en-US" altLang="zh-CN" sz="2000" dirty="0"/>
              <a:t>cause</a:t>
            </a:r>
            <a:r>
              <a:rPr lang="zh-CN" altLang="en-US" sz="2000" dirty="0"/>
              <a:t> </a:t>
            </a:r>
            <a:r>
              <a:rPr lang="en-US" altLang="zh-CN" sz="2000" dirty="0"/>
              <a:t>loop</a:t>
            </a:r>
          </a:p>
          <a:p>
            <a:pPr lvl="1"/>
            <a:endParaRPr lang="en-US" altLang="zh-C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39B81-3325-DF41-93A6-F948C496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015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E7160-FEB1-524A-8F65-B07733245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Software-</a:t>
            </a:r>
            <a:r>
              <a:rPr lang="en-US" altLang="zh-CN" dirty="0"/>
              <a:t>D</a:t>
            </a:r>
            <a:r>
              <a:rPr lang="en-US" dirty="0"/>
              <a:t>efined </a:t>
            </a:r>
            <a:r>
              <a:rPr lang="en-US" altLang="zh-CN" dirty="0"/>
              <a:t>I</a:t>
            </a:r>
            <a:r>
              <a:rPr lang="en-US" dirty="0"/>
              <a:t>nternetworking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80C0B-231B-5040-94FB-991E813BD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>
            <a:no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dirty="0"/>
              <a:t>systematic formulation </a:t>
            </a:r>
            <a:r>
              <a:rPr lang="en-US" altLang="zh-CN" dirty="0"/>
              <a:t>to</a:t>
            </a:r>
            <a:r>
              <a:rPr lang="en-US" dirty="0"/>
              <a:t> extend</a:t>
            </a:r>
            <a:r>
              <a:rPr lang="zh-CN" altLang="en-US" dirty="0"/>
              <a:t> </a:t>
            </a:r>
            <a:r>
              <a:rPr lang="en-US" dirty="0"/>
              <a:t>intradomain SDN to generic interdomain SDN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flexible,</a:t>
            </a:r>
            <a:r>
              <a:rPr lang="zh-CN" altLang="en-US" dirty="0"/>
              <a:t> </a:t>
            </a:r>
            <a:r>
              <a:rPr lang="en-US" altLang="zh-CN" dirty="0"/>
              <a:t>end-to-end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route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endParaRPr lang="en-US" dirty="0"/>
          </a:p>
          <a:p>
            <a:pPr lvl="1"/>
            <a:r>
              <a:rPr lang="en-US" altLang="zh-CN" dirty="0"/>
              <a:t>Conceptually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packet</a:t>
            </a:r>
            <a:r>
              <a:rPr lang="zh-CN" altLang="en-US" dirty="0"/>
              <a:t> </a:t>
            </a:r>
            <a:r>
              <a:rPr lang="en-US" altLang="zh-CN" dirty="0"/>
              <a:t>end-to-end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pPr lvl="1"/>
            <a:r>
              <a:rPr lang="en-US" altLang="zh-CN" dirty="0"/>
              <a:t>Save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trouble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configuring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low-level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AS-path</a:t>
            </a:r>
            <a:r>
              <a:rPr lang="zh-CN" altLang="en-US" dirty="0"/>
              <a:t> </a:t>
            </a:r>
            <a:r>
              <a:rPr lang="en-US" altLang="zh-CN" dirty="0"/>
              <a:t>prepending,</a:t>
            </a:r>
            <a:r>
              <a:rPr lang="zh-CN" altLang="en-US" dirty="0"/>
              <a:t> </a:t>
            </a:r>
            <a:r>
              <a:rPr lang="en-US" altLang="zh-CN" dirty="0"/>
              <a:t>offline</a:t>
            </a:r>
            <a:r>
              <a:rPr lang="zh-CN" altLang="en-US" dirty="0"/>
              <a:t> </a:t>
            </a:r>
            <a:r>
              <a:rPr lang="en-US" altLang="zh-CN" dirty="0"/>
              <a:t>negotiation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 err="1"/>
              <a:t>ASes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tunnel</a:t>
            </a:r>
            <a:r>
              <a:rPr lang="zh-CN" altLang="en-US" dirty="0"/>
              <a:t> </a:t>
            </a:r>
            <a:r>
              <a:rPr lang="en-US" altLang="zh-CN" dirty="0"/>
              <a:t>management)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D18A7-700B-2641-B5AC-19D02820D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9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365E-4B1C-3B44-AF64-FE07592C4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  <a:r>
              <a:rPr lang="zh-CN" altLang="en-US" dirty="0"/>
              <a:t> </a:t>
            </a:r>
            <a:r>
              <a:rPr lang="en-US" altLang="zh-CN" dirty="0"/>
              <a:t>Abstract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4F048-CD78-6B4C-84C4-A7CD1F35F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9888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Single</a:t>
            </a:r>
            <a:r>
              <a:rPr lang="zh-CN" altLang="en-US" sz="2000" dirty="0"/>
              <a:t> </a:t>
            </a:r>
            <a:r>
              <a:rPr lang="en-US" altLang="zh-CN" sz="2000" dirty="0"/>
              <a:t>domain</a:t>
            </a:r>
            <a:r>
              <a:rPr lang="zh-CN" altLang="en-US" sz="2000" dirty="0"/>
              <a:t> </a:t>
            </a:r>
            <a:r>
              <a:rPr lang="en-US" altLang="zh-CN" sz="2000" dirty="0"/>
              <a:t>SDN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very</a:t>
            </a:r>
            <a:r>
              <a:rPr lang="zh-CN" altLang="en-US" sz="2000" dirty="0"/>
              <a:t> </a:t>
            </a:r>
            <a:r>
              <a:rPr lang="en-US" altLang="zh-CN" sz="2000" dirty="0"/>
              <a:t>well</a:t>
            </a:r>
            <a:r>
              <a:rPr lang="zh-CN" altLang="en-US" sz="2000" dirty="0"/>
              <a:t> </a:t>
            </a:r>
            <a:r>
              <a:rPr lang="en-US" altLang="zh-CN" sz="2000" dirty="0"/>
              <a:t>understood,</a:t>
            </a:r>
            <a:r>
              <a:rPr lang="zh-CN" altLang="en-US" sz="2000" dirty="0"/>
              <a:t> </a:t>
            </a:r>
            <a:r>
              <a:rPr lang="en-US" altLang="zh-CN" sz="2000" dirty="0"/>
              <a:t>SDI</a:t>
            </a:r>
            <a:r>
              <a:rPr lang="zh-CN" altLang="en-US" sz="2000" dirty="0"/>
              <a:t> </a:t>
            </a:r>
            <a:r>
              <a:rPr lang="en-US" altLang="zh-CN" sz="2000" dirty="0"/>
              <a:t>aims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achieve</a:t>
            </a:r>
            <a:r>
              <a:rPr lang="zh-CN" altLang="en-US" sz="2000" dirty="0"/>
              <a:t> </a:t>
            </a:r>
            <a:r>
              <a:rPr lang="en-US" altLang="zh-CN" sz="2000" dirty="0"/>
              <a:t>similar</a:t>
            </a:r>
            <a:r>
              <a:rPr lang="zh-CN" altLang="en-US" sz="2000" dirty="0"/>
              <a:t> </a:t>
            </a:r>
            <a:r>
              <a:rPr lang="en-US" altLang="zh-CN" sz="2000" dirty="0"/>
              <a:t>things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interdomain</a:t>
            </a:r>
            <a:r>
              <a:rPr lang="zh-CN" altLang="en-US" sz="2000" dirty="0"/>
              <a:t> </a:t>
            </a:r>
            <a:r>
              <a:rPr lang="en-US" altLang="zh-CN" sz="2000" dirty="0"/>
              <a:t>setting</a:t>
            </a:r>
          </a:p>
          <a:p>
            <a:pPr lvl="1"/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abstracted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virtual</a:t>
            </a:r>
            <a:r>
              <a:rPr lang="zh-CN" altLang="en-US" sz="2000" dirty="0"/>
              <a:t> </a:t>
            </a:r>
            <a:r>
              <a:rPr lang="en-US" altLang="zh-CN" sz="2000" dirty="0"/>
              <a:t>switch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pipeline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match-action</a:t>
            </a:r>
            <a:r>
              <a:rPr lang="zh-CN" altLang="en-US" sz="2000" dirty="0"/>
              <a:t> </a:t>
            </a:r>
            <a:r>
              <a:rPr lang="en-US" altLang="zh-CN" sz="2000" dirty="0"/>
              <a:t>tables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path-ports</a:t>
            </a:r>
            <a:r>
              <a:rPr lang="zh-CN" altLang="en-US" sz="2000" dirty="0"/>
              <a:t> </a:t>
            </a:r>
            <a:r>
              <a:rPr lang="en-US" altLang="zh-CN" sz="2000" dirty="0"/>
              <a:t>(i.e.,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paths)</a:t>
            </a:r>
          </a:p>
          <a:p>
            <a:pPr marL="0" indent="0">
              <a:buNone/>
            </a:pPr>
            <a:endParaRPr lang="en-US" altLang="zh-CN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5DD62-4194-D647-8AFA-CB64845DA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49</a:t>
            </a:fld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939F444-5DFC-B241-AF38-DDB7DDDFE321}"/>
              </a:ext>
            </a:extLst>
          </p:cNvPr>
          <p:cNvGrpSpPr/>
          <p:nvPr/>
        </p:nvGrpSpPr>
        <p:grpSpPr>
          <a:xfrm>
            <a:off x="1759215" y="4878020"/>
            <a:ext cx="3550884" cy="1646452"/>
            <a:chOff x="2210999" y="4465950"/>
            <a:chExt cx="2647621" cy="12175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48ECB0-B831-A24D-B885-4E5B9A165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10999" y="4883858"/>
              <a:ext cx="452817" cy="30685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475B984-B498-1043-9721-BF842FBA4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60858" y="4465950"/>
              <a:ext cx="452817" cy="30685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B3173AE-2072-D149-BDF7-DFEFF18F2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46820" y="5376604"/>
              <a:ext cx="452817" cy="30685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D617BE-0607-9344-BD51-CE1E01916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6530" y="4883858"/>
              <a:ext cx="452817" cy="306854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384167-3D2B-9545-AC09-0E9870A59D15}"/>
                </a:ext>
              </a:extLst>
            </p:cNvPr>
            <p:cNvCxnSpPr>
              <a:cxnSpLocks/>
            </p:cNvCxnSpPr>
            <p:nvPr/>
          </p:nvCxnSpPr>
          <p:spPr>
            <a:xfrm>
              <a:off x="2554501" y="5139476"/>
              <a:ext cx="399393" cy="39055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BBF7058-D273-044E-B9D3-C911F7A3E980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2554500" y="4619378"/>
              <a:ext cx="506357" cy="2883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EC1AD45-DAC1-EE47-9236-B6720F474F64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513675" y="4619378"/>
              <a:ext cx="359820" cy="2883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3FC5ED-0ADE-5040-BDB0-CD06AD25BDCB}"/>
                </a:ext>
              </a:extLst>
            </p:cNvPr>
            <p:cNvCxnSpPr>
              <a:cxnSpLocks/>
              <a:stCxn id="7" idx="3"/>
              <a:endCxn id="8" idx="2"/>
            </p:cNvCxnSpPr>
            <p:nvPr/>
          </p:nvCxnSpPr>
          <p:spPr>
            <a:xfrm flipV="1">
              <a:off x="3299637" y="5190712"/>
              <a:ext cx="693303" cy="33931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C60C54C-555C-594B-9CFC-787473B32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05803" y="4487311"/>
              <a:ext cx="452817" cy="30685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95451A5-F689-5548-97EB-B3ECD782A9EB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3487424" y="4575143"/>
              <a:ext cx="918379" cy="655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9C20022-94B4-5048-BC37-219805EAD865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4219347" y="4704471"/>
              <a:ext cx="280224" cy="33281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E869921-0002-7244-B8E4-A0A91D67C0A5}"/>
              </a:ext>
            </a:extLst>
          </p:cNvPr>
          <p:cNvSpPr/>
          <p:nvPr/>
        </p:nvSpPr>
        <p:spPr>
          <a:xfrm>
            <a:off x="1960932" y="6523238"/>
            <a:ext cx="2486672" cy="437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Single</a:t>
            </a:r>
            <a:r>
              <a:rPr lang="zh-CN" altLang="en-US" b="1" dirty="0"/>
              <a:t> </a:t>
            </a:r>
            <a:r>
              <a:rPr lang="en-US" altLang="zh-CN" b="1" dirty="0"/>
              <a:t>domain</a:t>
            </a:r>
            <a:r>
              <a:rPr lang="zh-CN" altLang="en-US" b="1" dirty="0"/>
              <a:t> </a:t>
            </a:r>
            <a:r>
              <a:rPr lang="en-US" altLang="zh-CN" b="1" dirty="0"/>
              <a:t>SDN</a:t>
            </a:r>
            <a:r>
              <a:rPr lang="zh-CN" altLang="en-US" b="1" dirty="0"/>
              <a:t> </a:t>
            </a:r>
            <a:endParaRPr lang="en-US" dirty="0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A20DCF3-1E03-4243-B0E8-BF58DA2B652B}"/>
              </a:ext>
            </a:extLst>
          </p:cNvPr>
          <p:cNvGrpSpPr/>
          <p:nvPr/>
        </p:nvGrpSpPr>
        <p:grpSpPr>
          <a:xfrm>
            <a:off x="2262052" y="2938833"/>
            <a:ext cx="3619827" cy="1455314"/>
            <a:chOff x="6544741" y="2195121"/>
            <a:chExt cx="3420268" cy="1174634"/>
          </a:xfrm>
        </p:grpSpPr>
        <p:sp>
          <p:nvSpPr>
            <p:cNvPr id="228" name="Rectangular Callout 227">
              <a:extLst>
                <a:ext uri="{FF2B5EF4-FFF2-40B4-BE49-F238E27FC236}">
                  <a16:creationId xmlns:a16="http://schemas.microsoft.com/office/drawing/2014/main" id="{6C4AFD0B-9E8C-6C42-A35B-C5BD64868BEE}"/>
                </a:ext>
              </a:extLst>
            </p:cNvPr>
            <p:cNvSpPr/>
            <p:nvPr/>
          </p:nvSpPr>
          <p:spPr>
            <a:xfrm>
              <a:off x="7490784" y="2390698"/>
              <a:ext cx="1964426" cy="979057"/>
            </a:xfrm>
            <a:prstGeom prst="wedgeRectCallout">
              <a:avLst>
                <a:gd name="adj1" fmla="val -44430"/>
                <a:gd name="adj2" fmla="val 94478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235989E-2397-E642-A309-E17D53C0BB9E}"/>
                </a:ext>
              </a:extLst>
            </p:cNvPr>
            <p:cNvGrpSpPr/>
            <p:nvPr/>
          </p:nvGrpSpPr>
          <p:grpSpPr>
            <a:xfrm>
              <a:off x="6544741" y="2195121"/>
              <a:ext cx="3420268" cy="1085776"/>
              <a:chOff x="5496957" y="2010516"/>
              <a:chExt cx="3420268" cy="1085777"/>
            </a:xfrm>
          </p:grpSpPr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D0ECC6DB-BD14-9D49-A895-FDEFAE0AF441}"/>
                  </a:ext>
                </a:extLst>
              </p:cNvPr>
              <p:cNvSpPr/>
              <p:nvPr/>
            </p:nvSpPr>
            <p:spPr>
              <a:xfrm>
                <a:off x="8159426" y="2343314"/>
                <a:ext cx="751083" cy="27599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tx1"/>
                    </a:solidFill>
                  </a:rPr>
                  <a:t>Port</a:t>
                </a:r>
                <a:r>
                  <a:rPr lang="zh-CN" alt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tx1"/>
                    </a:solidFill>
                  </a:rPr>
                  <a:t>1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C822CC35-D0FC-3B45-BBCE-066F159AAB2C}"/>
                  </a:ext>
                </a:extLst>
              </p:cNvPr>
              <p:cNvSpPr/>
              <p:nvPr/>
            </p:nvSpPr>
            <p:spPr>
              <a:xfrm>
                <a:off x="8158276" y="2820180"/>
                <a:ext cx="758949" cy="26353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tx1"/>
                    </a:solidFill>
                  </a:rPr>
                  <a:t>Port</a:t>
                </a:r>
                <a:r>
                  <a:rPr lang="zh-CN" alt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tx1"/>
                    </a:solidFill>
                  </a:rPr>
                  <a:t>2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5" name="Straight Arrow Connector 234">
                <a:extLst>
                  <a:ext uri="{FF2B5EF4-FFF2-40B4-BE49-F238E27FC236}">
                    <a16:creationId xmlns:a16="http://schemas.microsoft.com/office/drawing/2014/main" id="{EEC5938A-C717-4942-8E59-697E01A2A9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4047" y="2689401"/>
                <a:ext cx="747205" cy="44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9FD40D31-1425-ED42-9BB7-22C1DC2C43CE}"/>
                  </a:ext>
                </a:extLst>
              </p:cNvPr>
              <p:cNvSpPr txBox="1"/>
              <p:nvPr/>
            </p:nvSpPr>
            <p:spPr>
              <a:xfrm>
                <a:off x="5496957" y="2443725"/>
                <a:ext cx="1180511" cy="290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packet</a:t>
                </a:r>
              </a:p>
            </p:txBody>
          </p: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36F6E043-3C4F-2947-ABF8-5FFC085C7E72}"/>
                  </a:ext>
                </a:extLst>
              </p:cNvPr>
              <p:cNvCxnSpPr>
                <a:cxnSpLocks/>
                <a:endCxn id="233" idx="1"/>
              </p:cNvCxnSpPr>
              <p:nvPr/>
            </p:nvCxnSpPr>
            <p:spPr>
              <a:xfrm>
                <a:off x="7545939" y="2481313"/>
                <a:ext cx="613486" cy="0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43EFEB29-8732-C24A-B111-EC86CD513F2E}"/>
                  </a:ext>
                </a:extLst>
              </p:cNvPr>
              <p:cNvGrpSpPr/>
              <p:nvPr/>
            </p:nvGrpSpPr>
            <p:grpSpPr>
              <a:xfrm>
                <a:off x="6501252" y="2256022"/>
                <a:ext cx="1155089" cy="840271"/>
                <a:chOff x="5334971" y="1068318"/>
                <a:chExt cx="1466837" cy="891540"/>
              </a:xfrm>
            </p:grpSpPr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E2C0A193-7538-1E4A-AFC9-1661A44BF44D}"/>
                    </a:ext>
                  </a:extLst>
                </p:cNvPr>
                <p:cNvSpPr/>
                <p:nvPr/>
              </p:nvSpPr>
              <p:spPr>
                <a:xfrm>
                  <a:off x="5334971" y="1068318"/>
                  <a:ext cx="1162040" cy="586741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 dirty="0"/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60CC0D91-98A8-7341-B984-3C079F170D12}"/>
                    </a:ext>
                  </a:extLst>
                </p:cNvPr>
                <p:cNvSpPr/>
                <p:nvPr/>
              </p:nvSpPr>
              <p:spPr>
                <a:xfrm>
                  <a:off x="5487369" y="1220717"/>
                  <a:ext cx="1162040" cy="586741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 dirty="0"/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24DCD3E7-B449-3544-AF12-2B0D38DA680D}"/>
                    </a:ext>
                  </a:extLst>
                </p:cNvPr>
                <p:cNvSpPr/>
                <p:nvPr/>
              </p:nvSpPr>
              <p:spPr>
                <a:xfrm>
                  <a:off x="5639769" y="1373116"/>
                  <a:ext cx="1162039" cy="586742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/>
                    <a:t>Mat</a:t>
                  </a:r>
                  <a:r>
                    <a:rPr lang="en-US" altLang="zh-CN" sz="1600" b="1" dirty="0"/>
                    <a:t>ch</a:t>
                  </a:r>
                </a:p>
                <a:p>
                  <a:pPr algn="ctr"/>
                  <a:r>
                    <a:rPr lang="en-US" altLang="zh-CN" sz="1600" b="1" dirty="0"/>
                    <a:t>Action</a:t>
                  </a:r>
                  <a:endParaRPr lang="en-US" sz="1400" b="1" dirty="0"/>
                </a:p>
              </p:txBody>
            </p:sp>
          </p:grp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D7C90B7E-CF4E-9247-8FCC-69FD2E7D7048}"/>
                  </a:ext>
                </a:extLst>
              </p:cNvPr>
              <p:cNvSpPr txBox="1"/>
              <p:nvPr/>
            </p:nvSpPr>
            <p:spPr>
              <a:xfrm>
                <a:off x="7590298" y="2010516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200" b="1" dirty="0"/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1A2BA236-2D64-9745-AA1E-E54F8A3CC93F}"/>
                  </a:ext>
                </a:extLst>
              </p:cNvPr>
              <p:cNvSpPr txBox="1"/>
              <p:nvPr/>
            </p:nvSpPr>
            <p:spPr>
              <a:xfrm>
                <a:off x="7639274" y="2666105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200" b="1" dirty="0"/>
              </a:p>
            </p:txBody>
          </p:sp>
          <p:cxnSp>
            <p:nvCxnSpPr>
              <p:cNvPr id="241" name="Straight Arrow Connector 240">
                <a:extLst>
                  <a:ext uri="{FF2B5EF4-FFF2-40B4-BE49-F238E27FC236}">
                    <a16:creationId xmlns:a16="http://schemas.microsoft.com/office/drawing/2014/main" id="{282173AB-AAB9-E544-8ABA-3834FE7B30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9048" y="2955793"/>
                <a:ext cx="489228" cy="0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D6DB61-B983-D948-9021-9BC02702E647}"/>
              </a:ext>
            </a:extLst>
          </p:cNvPr>
          <p:cNvGrpSpPr/>
          <p:nvPr/>
        </p:nvGrpSpPr>
        <p:grpSpPr>
          <a:xfrm>
            <a:off x="6653015" y="3105293"/>
            <a:ext cx="3906417" cy="1364703"/>
            <a:chOff x="6434385" y="1365705"/>
            <a:chExt cx="3906417" cy="1364703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DA2245DC-C889-264C-9F14-D588582E9D3B}"/>
                </a:ext>
              </a:extLst>
            </p:cNvPr>
            <p:cNvGrpSpPr/>
            <p:nvPr/>
          </p:nvGrpSpPr>
          <p:grpSpPr>
            <a:xfrm>
              <a:off x="6434385" y="1365705"/>
              <a:ext cx="3906417" cy="1364703"/>
              <a:chOff x="6657391" y="2348962"/>
              <a:chExt cx="3906417" cy="1364703"/>
            </a:xfrm>
          </p:grpSpPr>
          <p:sp>
            <p:nvSpPr>
              <p:cNvPr id="195" name="Rectangular Callout 194">
                <a:extLst>
                  <a:ext uri="{FF2B5EF4-FFF2-40B4-BE49-F238E27FC236}">
                    <a16:creationId xmlns:a16="http://schemas.microsoft.com/office/drawing/2014/main" id="{D7B85826-6B04-B246-9023-00DD3953720F}"/>
                  </a:ext>
                </a:extLst>
              </p:cNvPr>
              <p:cNvSpPr/>
              <p:nvPr/>
            </p:nvSpPr>
            <p:spPr>
              <a:xfrm>
                <a:off x="7484154" y="2348962"/>
                <a:ext cx="2679622" cy="1354479"/>
              </a:xfrm>
              <a:prstGeom prst="wedgeRectCallout">
                <a:avLst>
                  <a:gd name="adj1" fmla="val -49432"/>
                  <a:gd name="adj2" fmla="val 7598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97C153F9-B10B-BB45-8F01-AE8823DC0D94}"/>
                  </a:ext>
                </a:extLst>
              </p:cNvPr>
              <p:cNvGrpSpPr/>
              <p:nvPr/>
            </p:nvGrpSpPr>
            <p:grpSpPr>
              <a:xfrm>
                <a:off x="6657391" y="2440627"/>
                <a:ext cx="3906417" cy="1273038"/>
                <a:chOff x="6204875" y="2298867"/>
                <a:chExt cx="3906417" cy="1273038"/>
              </a:xfrm>
            </p:grpSpPr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2CA1C22E-7EA1-B348-AA88-92AE4D67AA94}"/>
                    </a:ext>
                  </a:extLst>
                </p:cNvPr>
                <p:cNvGrpSpPr/>
                <p:nvPr/>
              </p:nvGrpSpPr>
              <p:grpSpPr>
                <a:xfrm>
                  <a:off x="6204875" y="2298867"/>
                  <a:ext cx="3906417" cy="840271"/>
                  <a:chOff x="5609607" y="2256022"/>
                  <a:chExt cx="3906417" cy="840271"/>
                </a:xfrm>
              </p:grpSpPr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BFC9A192-EC79-D04D-B0EA-B8937C1328DD}"/>
                      </a:ext>
                    </a:extLst>
                  </p:cNvPr>
                  <p:cNvSpPr/>
                  <p:nvPr/>
                </p:nvSpPr>
                <p:spPr>
                  <a:xfrm>
                    <a:off x="8758226" y="2350412"/>
                    <a:ext cx="751083" cy="275997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400" b="1" dirty="0">
                        <a:solidFill>
                          <a:schemeClr val="tx1"/>
                        </a:solidFill>
                      </a:rPr>
                      <a:t>[A,</a:t>
                    </a:r>
                    <a:r>
                      <a:rPr lang="zh-CN" altLang="en-US" sz="1400" b="1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sz="1400" b="1" dirty="0">
                        <a:solidFill>
                          <a:schemeClr val="tx1"/>
                        </a:solidFill>
                      </a:rPr>
                      <a:t>B,</a:t>
                    </a:r>
                    <a:r>
                      <a:rPr lang="zh-CN" altLang="en-US" sz="1400" b="1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sz="1400" b="1" dirty="0">
                        <a:solidFill>
                          <a:schemeClr val="tx1"/>
                        </a:solidFill>
                      </a:rPr>
                      <a:t>D]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FDEF9C5E-9C74-4F4E-ADF7-8E63EA365C38}"/>
                      </a:ext>
                    </a:extLst>
                  </p:cNvPr>
                  <p:cNvSpPr/>
                  <p:nvPr/>
                </p:nvSpPr>
                <p:spPr>
                  <a:xfrm>
                    <a:off x="8757076" y="2827277"/>
                    <a:ext cx="758948" cy="263533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400" b="1" dirty="0">
                        <a:solidFill>
                          <a:schemeClr val="tx1"/>
                        </a:solidFill>
                      </a:rPr>
                      <a:t>[B,</a:t>
                    </a:r>
                    <a:r>
                      <a:rPr lang="zh-CN" altLang="en-US" sz="1400" b="1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sz="1400" b="1" dirty="0">
                        <a:solidFill>
                          <a:schemeClr val="tx1"/>
                        </a:solidFill>
                      </a:rPr>
                      <a:t>D]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78BDB2F6-2471-3641-97EE-30999A8D3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54047" y="2689401"/>
                    <a:ext cx="747205" cy="442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CED45D8C-7425-DB41-8428-C4A26A4B8E61}"/>
                      </a:ext>
                    </a:extLst>
                  </p:cNvPr>
                  <p:cNvSpPr txBox="1"/>
                  <p:nvPr/>
                </p:nvSpPr>
                <p:spPr>
                  <a:xfrm>
                    <a:off x="5609607" y="2359340"/>
                    <a:ext cx="78016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b="1" dirty="0"/>
                      <a:t>packet</a:t>
                    </a:r>
                  </a:p>
                </p:txBody>
              </p:sp>
              <p:grpSp>
                <p:nvGrpSpPr>
                  <p:cNvPr id="161" name="Group 160">
                    <a:extLst>
                      <a:ext uri="{FF2B5EF4-FFF2-40B4-BE49-F238E27FC236}">
                        <a16:creationId xmlns:a16="http://schemas.microsoft.com/office/drawing/2014/main" id="{CBBBCEA1-6B95-204B-A050-68A3053C3B83}"/>
                      </a:ext>
                    </a:extLst>
                  </p:cNvPr>
                  <p:cNvGrpSpPr/>
                  <p:nvPr/>
                </p:nvGrpSpPr>
                <p:grpSpPr>
                  <a:xfrm>
                    <a:off x="6501252" y="2256022"/>
                    <a:ext cx="1155089" cy="840271"/>
                    <a:chOff x="5334971" y="1068318"/>
                    <a:chExt cx="1466837" cy="891540"/>
                  </a:xfrm>
                </p:grpSpPr>
                <p:sp>
                  <p:nvSpPr>
                    <p:cNvPr id="158" name="Rectangle 157">
                      <a:extLst>
                        <a:ext uri="{FF2B5EF4-FFF2-40B4-BE49-F238E27FC236}">
                          <a16:creationId xmlns:a16="http://schemas.microsoft.com/office/drawing/2014/main" id="{3A91FA42-0A8D-524C-96DB-F2228881A4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34971" y="1068318"/>
                      <a:ext cx="1162040" cy="586741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 b="1" dirty="0"/>
                    </a:p>
                  </p:txBody>
                </p:sp>
                <p:sp>
                  <p:nvSpPr>
                    <p:cNvPr id="159" name="Rectangle 158">
                      <a:extLst>
                        <a:ext uri="{FF2B5EF4-FFF2-40B4-BE49-F238E27FC236}">
                          <a16:creationId xmlns:a16="http://schemas.microsoft.com/office/drawing/2014/main" id="{C0292190-15FA-DF4F-9E2F-D29947ED95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87369" y="1220717"/>
                      <a:ext cx="1162040" cy="586741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 b="1" dirty="0"/>
                    </a:p>
                  </p:txBody>
                </p:sp>
                <p:sp>
                  <p:nvSpPr>
                    <p:cNvPr id="160" name="Rectangle 159">
                      <a:extLst>
                        <a:ext uri="{FF2B5EF4-FFF2-40B4-BE49-F238E27FC236}">
                          <a16:creationId xmlns:a16="http://schemas.microsoft.com/office/drawing/2014/main" id="{9C175657-59AF-2041-B2D8-BDEAAD0ED2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39769" y="1373116"/>
                      <a:ext cx="1162039" cy="586742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b="1" dirty="0"/>
                        <a:t>Mat</a:t>
                      </a:r>
                      <a:r>
                        <a:rPr lang="en-US" altLang="zh-CN" sz="1600" b="1" dirty="0"/>
                        <a:t>ch</a:t>
                      </a:r>
                    </a:p>
                    <a:p>
                      <a:pPr algn="ctr"/>
                      <a:r>
                        <a:rPr lang="en-US" altLang="zh-CN" sz="1600" b="1" dirty="0"/>
                        <a:t>Action</a:t>
                      </a:r>
                      <a:endParaRPr lang="en-US" sz="1600" b="1" dirty="0"/>
                    </a:p>
                  </p:txBody>
                </p:sp>
              </p:grpSp>
              <p:cxnSp>
                <p:nvCxnSpPr>
                  <p:cNvPr id="169" name="Straight Arrow Connector 168">
                    <a:extLst>
                      <a:ext uri="{FF2B5EF4-FFF2-40B4-BE49-F238E27FC236}">
                        <a16:creationId xmlns:a16="http://schemas.microsoft.com/office/drawing/2014/main" id="{A9DABAFD-F983-9544-A18F-93D8DC633D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669048" y="2955794"/>
                    <a:ext cx="1084613" cy="0"/>
                  </a:xfrm>
                  <a:prstGeom prst="straightConnector1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D4E96E07-DB6D-CC43-A22F-B2FC08FD823D}"/>
                    </a:ext>
                  </a:extLst>
                </p:cNvPr>
                <p:cNvSpPr txBox="1"/>
                <p:nvPr/>
              </p:nvSpPr>
              <p:spPr>
                <a:xfrm>
                  <a:off x="7012139" y="3108921"/>
                  <a:ext cx="150783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bg1"/>
                      </a:solidFill>
                    </a:rPr>
                    <a:t>Pipeline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1200" b="1" dirty="0">
                      <a:solidFill>
                        <a:schemeClr val="bg1"/>
                      </a:solidFill>
                    </a:rPr>
                    <a:t>of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</a:rPr>
                    <a:t> </a:t>
                  </a:r>
                  <a:endParaRPr lang="en-US" altLang="zh-CN" sz="1200" b="1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en-US" altLang="zh-CN" sz="1200" b="1" dirty="0">
                      <a:solidFill>
                        <a:schemeClr val="bg1"/>
                      </a:solidFill>
                    </a:rPr>
                    <a:t>match-action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1200" b="1" dirty="0">
                      <a:solidFill>
                        <a:schemeClr val="bg1"/>
                      </a:solidFill>
                    </a:rPr>
                    <a:t>tables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139EC554-064F-BA44-9FBE-C790FAB46ABD}"/>
                    </a:ext>
                  </a:extLst>
                </p:cNvPr>
                <p:cNvSpPr txBox="1"/>
                <p:nvPr/>
              </p:nvSpPr>
              <p:spPr>
                <a:xfrm>
                  <a:off x="8452799" y="3110240"/>
                  <a:ext cx="9681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bg1"/>
                      </a:solidFill>
                    </a:rPr>
                    <a:t>Flexible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1200" b="1" dirty="0">
                      <a:solidFill>
                        <a:schemeClr val="bg1"/>
                      </a:solidFill>
                    </a:rPr>
                    <a:t>forwarding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ADDB1D14-3F9A-7840-9BB9-BEFCBDB5723B}"/>
                </a:ext>
              </a:extLst>
            </p:cNvPr>
            <p:cNvCxnSpPr>
              <a:cxnSpLocks/>
            </p:cNvCxnSpPr>
            <p:nvPr/>
          </p:nvCxnSpPr>
          <p:spPr>
            <a:xfrm>
              <a:off x="8361110" y="1714576"/>
              <a:ext cx="1215639" cy="604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E06513F-B7BC-2F4A-B843-4DDB08B6FB38}"/>
                </a:ext>
              </a:extLst>
            </p:cNvPr>
            <p:cNvSpPr txBox="1"/>
            <p:nvPr/>
          </p:nvSpPr>
          <p:spPr>
            <a:xfrm>
              <a:off x="8595774" y="1447848"/>
              <a:ext cx="9122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Port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1</a:t>
              </a:r>
              <a:endParaRPr lang="en-US" sz="1400" b="1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4A31DDA-3BB3-3E4C-88F6-2A51AB949186}"/>
                </a:ext>
              </a:extLst>
            </p:cNvPr>
            <p:cNvSpPr txBox="1"/>
            <p:nvPr/>
          </p:nvSpPr>
          <p:spPr>
            <a:xfrm>
              <a:off x="8595774" y="1865872"/>
              <a:ext cx="9122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Port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2</a:t>
              </a:r>
              <a:endParaRPr lang="en-US" sz="1400" b="1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C06AA7D-819E-4747-A22E-2295D096B2A0}"/>
              </a:ext>
            </a:extLst>
          </p:cNvPr>
          <p:cNvGrpSpPr/>
          <p:nvPr/>
        </p:nvGrpSpPr>
        <p:grpSpPr>
          <a:xfrm>
            <a:off x="6637098" y="5561048"/>
            <a:ext cx="4874687" cy="1359290"/>
            <a:chOff x="6531486" y="5246403"/>
            <a:chExt cx="4874687" cy="135929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7F90165-134F-0B49-825B-CD4CA2FD7CBF}"/>
                </a:ext>
              </a:extLst>
            </p:cNvPr>
            <p:cNvGrpSpPr/>
            <p:nvPr/>
          </p:nvGrpSpPr>
          <p:grpSpPr>
            <a:xfrm>
              <a:off x="6531486" y="5246403"/>
              <a:ext cx="4874687" cy="1049346"/>
              <a:chOff x="6531486" y="5246403"/>
              <a:chExt cx="4874687" cy="1049346"/>
            </a:xfrm>
          </p:grpSpPr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5C32F0C2-7FFA-D643-B17D-06DE300A9BD5}"/>
                  </a:ext>
                </a:extLst>
              </p:cNvPr>
              <p:cNvGrpSpPr/>
              <p:nvPr/>
            </p:nvGrpSpPr>
            <p:grpSpPr>
              <a:xfrm>
                <a:off x="6531486" y="5246403"/>
                <a:ext cx="4874687" cy="1049346"/>
                <a:chOff x="5902601" y="5395998"/>
                <a:chExt cx="6059232" cy="1389499"/>
              </a:xfrm>
            </p:grpSpPr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EE18945F-05C7-214E-BDAA-0F580D690C18}"/>
                    </a:ext>
                  </a:extLst>
                </p:cNvPr>
                <p:cNvGrpSpPr/>
                <p:nvPr/>
              </p:nvGrpSpPr>
              <p:grpSpPr>
                <a:xfrm>
                  <a:off x="5902601" y="5395998"/>
                  <a:ext cx="4593312" cy="1389499"/>
                  <a:chOff x="5711475" y="4802739"/>
                  <a:chExt cx="5086712" cy="1792876"/>
                </a:xfrm>
              </p:grpSpPr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D12801C4-48AA-0E4A-A4FC-5779715F162D}"/>
                      </a:ext>
                    </a:extLst>
                  </p:cNvPr>
                  <p:cNvGrpSpPr/>
                  <p:nvPr/>
                </p:nvGrpSpPr>
                <p:grpSpPr>
                  <a:xfrm>
                    <a:off x="5711475" y="4802739"/>
                    <a:ext cx="5086712" cy="1792876"/>
                    <a:chOff x="5224952" y="4365741"/>
                    <a:chExt cx="6076100" cy="2269730"/>
                  </a:xfrm>
                </p:grpSpPr>
                <p:grpSp>
                  <p:nvGrpSpPr>
                    <p:cNvPr id="105" name="Group 104">
                      <a:extLst>
                        <a:ext uri="{FF2B5EF4-FFF2-40B4-BE49-F238E27FC236}">
                          <a16:creationId xmlns:a16="http://schemas.microsoft.com/office/drawing/2014/main" id="{85BCE24C-863C-064A-86B1-9B4E0CE6F5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24952" y="4365741"/>
                      <a:ext cx="6076100" cy="2269730"/>
                      <a:chOff x="5240036" y="3667192"/>
                      <a:chExt cx="6076100" cy="2269730"/>
                    </a:xfrm>
                  </p:grpSpPr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B7332C66-CED4-754F-944C-D4A2C16FF26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498704" y="3938117"/>
                        <a:ext cx="1545110" cy="1136502"/>
                        <a:chOff x="7142601" y="3532906"/>
                        <a:chExt cx="1545110" cy="1136502"/>
                      </a:xfrm>
                    </p:grpSpPr>
                    <p:pic>
                      <p:nvPicPr>
                        <p:cNvPr id="59" name="Picture 58">
                          <a:extLst>
                            <a:ext uri="{FF2B5EF4-FFF2-40B4-BE49-F238E27FC236}">
                              <a16:creationId xmlns:a16="http://schemas.microsoft.com/office/drawing/2014/main" id="{D909862A-9904-1347-B3E6-20D0A51BEF1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hq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690385" y="3532906"/>
                          <a:ext cx="452817" cy="30685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0" name="Picture 59">
                          <a:extLst>
                            <a:ext uri="{FF2B5EF4-FFF2-40B4-BE49-F238E27FC236}">
                              <a16:creationId xmlns:a16="http://schemas.microsoft.com/office/drawing/2014/main" id="{62E7451F-4AFC-5F40-B0C2-C7B3FDE0F1D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hq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142601" y="4362554"/>
                          <a:ext cx="452817" cy="30685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1" name="Picture 60">
                          <a:extLst>
                            <a:ext uri="{FF2B5EF4-FFF2-40B4-BE49-F238E27FC236}">
                              <a16:creationId xmlns:a16="http://schemas.microsoft.com/office/drawing/2014/main" id="{11A011A1-625C-7D41-959F-6AD30AFA406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hq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234894" y="4091591"/>
                          <a:ext cx="452817" cy="306854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64" name="Straight Connector 63">
                          <a:extLst>
                            <a:ext uri="{FF2B5EF4-FFF2-40B4-BE49-F238E27FC236}">
                              <a16:creationId xmlns:a16="http://schemas.microsoft.com/office/drawing/2014/main" id="{C7F12EB8-697C-B44F-830F-AE9D4D9E7DFE}"/>
                            </a:ext>
                          </a:extLst>
                        </p:cNvPr>
                        <p:cNvCxnSpPr>
                          <a:cxnSpLocks/>
                          <a:endCxn id="59" idx="3"/>
                        </p:cNvCxnSpPr>
                        <p:nvPr/>
                      </p:nvCxnSpPr>
                      <p:spPr>
                        <a:xfrm flipH="1" flipV="1">
                          <a:off x="8143202" y="3686333"/>
                          <a:ext cx="218091" cy="486125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5" name="Straight Connector 64">
                          <a:extLst>
                            <a:ext uri="{FF2B5EF4-FFF2-40B4-BE49-F238E27FC236}">
                              <a16:creationId xmlns:a16="http://schemas.microsoft.com/office/drawing/2014/main" id="{2E29D7D2-FF19-3840-BBDE-89EC70E5C682}"/>
                            </a:ext>
                          </a:extLst>
                        </p:cNvPr>
                        <p:cNvCxnSpPr>
                          <a:cxnSpLocks/>
                          <a:stCxn id="60" idx="0"/>
                        </p:cNvCxnSpPr>
                        <p:nvPr/>
                      </p:nvCxnSpPr>
                      <p:spPr>
                        <a:xfrm flipV="1">
                          <a:off x="7369010" y="3817432"/>
                          <a:ext cx="412621" cy="545122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Connector 65">
                          <a:extLst>
                            <a:ext uri="{FF2B5EF4-FFF2-40B4-BE49-F238E27FC236}">
                              <a16:creationId xmlns:a16="http://schemas.microsoft.com/office/drawing/2014/main" id="{46B7F8C0-D995-6140-9BBB-FA7FEE3A151E}"/>
                            </a:ext>
                          </a:extLst>
                        </p:cNvPr>
                        <p:cNvCxnSpPr>
                          <a:cxnSpLocks/>
                          <a:stCxn id="60" idx="3"/>
                          <a:endCxn id="61" idx="1"/>
                        </p:cNvCxnSpPr>
                        <p:nvPr/>
                      </p:nvCxnSpPr>
                      <p:spPr>
                        <a:xfrm flipV="1">
                          <a:off x="7595418" y="4245018"/>
                          <a:ext cx="639476" cy="270963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72" name="Group 71">
                        <a:extLst>
                          <a:ext uri="{FF2B5EF4-FFF2-40B4-BE49-F238E27FC236}">
                            <a16:creationId xmlns:a16="http://schemas.microsoft.com/office/drawing/2014/main" id="{B9332A85-2CF1-9149-BB80-B2A4FC855E0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384683" y="4510114"/>
                        <a:ext cx="1611307" cy="1294714"/>
                        <a:chOff x="7076404" y="3622065"/>
                        <a:chExt cx="1611307" cy="1294714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86187E3E-ED9D-FF41-A5E9-2BF1CBB135C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076404" y="3622065"/>
                          <a:ext cx="1611307" cy="1294714"/>
                          <a:chOff x="7076404" y="3622065"/>
                          <a:chExt cx="1611307" cy="1294714"/>
                        </a:xfrm>
                      </p:grpSpPr>
                      <p:pic>
                        <p:nvPicPr>
                          <p:cNvPr id="35" name="Picture 34">
                            <a:extLst>
                              <a:ext uri="{FF2B5EF4-FFF2-40B4-BE49-F238E27FC236}">
                                <a16:creationId xmlns:a16="http://schemas.microsoft.com/office/drawing/2014/main" id="{34E7F92B-3673-4243-ABFC-0439C108992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 cstate="hqprint">
                            <a:extLst>
                              <a:ext uri="{28A0092B-C50C-407E-A947-70E740481C1C}">
                                <a14:useLocalDpi xmlns:a14="http://schemas.microsoft.com/office/drawing/2010/main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625576" y="3622065"/>
                            <a:ext cx="452817" cy="306854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36" name="Picture 35">
                            <a:extLst>
                              <a:ext uri="{FF2B5EF4-FFF2-40B4-BE49-F238E27FC236}">
                                <a16:creationId xmlns:a16="http://schemas.microsoft.com/office/drawing/2014/main" id="{0DA335CC-E8A3-DD4E-9D97-57D7EE86D11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 cstate="hqprint">
                            <a:extLst>
                              <a:ext uri="{28A0092B-C50C-407E-A947-70E740481C1C}">
                                <a14:useLocalDpi xmlns:a14="http://schemas.microsoft.com/office/drawing/2010/main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76404" y="4091591"/>
                            <a:ext cx="452817" cy="306854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37" name="Picture 36">
                            <a:extLst>
                              <a:ext uri="{FF2B5EF4-FFF2-40B4-BE49-F238E27FC236}">
                                <a16:creationId xmlns:a16="http://schemas.microsoft.com/office/drawing/2014/main" id="{C5D97D62-2487-FE4B-AFC6-A822C02C8B8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 cstate="hqprint">
                            <a:extLst>
                              <a:ext uri="{28A0092B-C50C-407E-A947-70E740481C1C}">
                                <a14:useLocalDpi xmlns:a14="http://schemas.microsoft.com/office/drawing/2010/main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234894" y="4091591"/>
                            <a:ext cx="452817" cy="306854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38" name="Picture 37">
                            <a:extLst>
                              <a:ext uri="{FF2B5EF4-FFF2-40B4-BE49-F238E27FC236}">
                                <a16:creationId xmlns:a16="http://schemas.microsoft.com/office/drawing/2014/main" id="{45FB572F-DC14-A845-BA31-F9990F1B38C7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 cstate="hqprint">
                            <a:extLst>
                              <a:ext uri="{28A0092B-C50C-407E-A947-70E740481C1C}">
                                <a14:useLocalDpi xmlns:a14="http://schemas.microsoft.com/office/drawing/2010/main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625576" y="4609925"/>
                            <a:ext cx="452817" cy="306854"/>
                          </a:xfrm>
                          <a:prstGeom prst="rect">
                            <a:avLst/>
                          </a:prstGeom>
                        </p:spPr>
                      </p:pic>
                      <p:cxnSp>
                        <p:nvCxnSpPr>
                          <p:cNvPr id="39" name="Straight Connector 38">
                            <a:extLst>
                              <a:ext uri="{FF2B5EF4-FFF2-40B4-BE49-F238E27FC236}">
                                <a16:creationId xmlns:a16="http://schemas.microsoft.com/office/drawing/2014/main" id="{4BF514C1-E00D-D941-B8D8-854C97E90958}"/>
                              </a:ext>
                            </a:extLst>
                          </p:cNvPr>
                          <p:cNvCxnSpPr>
                            <a:cxnSpLocks/>
                            <a:endCxn id="37" idx="2"/>
                          </p:cNvCxnSpPr>
                          <p:nvPr/>
                        </p:nvCxnSpPr>
                        <p:spPr>
                          <a:xfrm flipV="1">
                            <a:off x="7951260" y="4398445"/>
                            <a:ext cx="510043" cy="264480"/>
                          </a:xfrm>
                          <a:prstGeom prst="line">
                            <a:avLst/>
                          </a:prstGeom>
                          <a:ln w="254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" name="Straight Connector 41">
                            <a:extLst>
                              <a:ext uri="{FF2B5EF4-FFF2-40B4-BE49-F238E27FC236}">
                                <a16:creationId xmlns:a16="http://schemas.microsoft.com/office/drawing/2014/main" id="{48672893-DD13-ED4D-9127-83A18584E949}"/>
                              </a:ext>
                            </a:extLst>
                          </p:cNvPr>
                          <p:cNvCxnSpPr>
                            <a:cxnSpLocks/>
                            <a:stCxn id="37" idx="0"/>
                            <a:endCxn id="35" idx="3"/>
                          </p:cNvCxnSpPr>
                          <p:nvPr/>
                        </p:nvCxnSpPr>
                        <p:spPr>
                          <a:xfrm flipH="1" flipV="1">
                            <a:off x="8078393" y="3775492"/>
                            <a:ext cx="382910" cy="316099"/>
                          </a:xfrm>
                          <a:prstGeom prst="line">
                            <a:avLst/>
                          </a:prstGeom>
                          <a:ln w="254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" name="Straight Connector 44">
                            <a:extLst>
                              <a:ext uri="{FF2B5EF4-FFF2-40B4-BE49-F238E27FC236}">
                                <a16:creationId xmlns:a16="http://schemas.microsoft.com/office/drawing/2014/main" id="{B6CB7DEC-D3F3-2D46-A729-255B0CF7D9E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323833" y="3786002"/>
                            <a:ext cx="322763" cy="316099"/>
                          </a:xfrm>
                          <a:prstGeom prst="line">
                            <a:avLst/>
                          </a:prstGeom>
                          <a:ln w="254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1" name="Straight Connector 50">
                            <a:extLst>
                              <a:ext uri="{FF2B5EF4-FFF2-40B4-BE49-F238E27FC236}">
                                <a16:creationId xmlns:a16="http://schemas.microsoft.com/office/drawing/2014/main" id="{AE99A751-E219-074D-8C12-DC937F1E359E}"/>
                              </a:ext>
                            </a:extLst>
                          </p:cNvPr>
                          <p:cNvCxnSpPr>
                            <a:cxnSpLocks/>
                            <a:stCxn id="36" idx="2"/>
                          </p:cNvCxnSpPr>
                          <p:nvPr/>
                        </p:nvCxnSpPr>
                        <p:spPr>
                          <a:xfrm>
                            <a:off x="7302813" y="4398445"/>
                            <a:ext cx="417863" cy="408521"/>
                          </a:xfrm>
                          <a:prstGeom prst="line">
                            <a:avLst/>
                          </a:prstGeom>
                          <a:ln w="254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69" name="Straight Connector 68">
                          <a:extLst>
                            <a:ext uri="{FF2B5EF4-FFF2-40B4-BE49-F238E27FC236}">
                              <a16:creationId xmlns:a16="http://schemas.microsoft.com/office/drawing/2014/main" id="{48AA6FDE-4A8B-C94E-9208-0A4883590119}"/>
                            </a:ext>
                          </a:extLst>
                        </p:cNvPr>
                        <p:cNvCxnSpPr>
                          <a:cxnSpLocks/>
                          <a:stCxn id="36" idx="3"/>
                          <a:endCxn id="37" idx="1"/>
                        </p:cNvCxnSpPr>
                        <p:nvPr/>
                      </p:nvCxnSpPr>
                      <p:spPr>
                        <a:xfrm>
                          <a:off x="7529221" y="4245018"/>
                          <a:ext cx="705673" cy="0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75" name="Straight Connector 74">
                        <a:extLst>
                          <a:ext uri="{FF2B5EF4-FFF2-40B4-BE49-F238E27FC236}">
                            <a16:creationId xmlns:a16="http://schemas.microsoft.com/office/drawing/2014/main" id="{D61632B8-4F22-8540-BC09-0A42762D62EF}"/>
                          </a:ext>
                        </a:extLst>
                      </p:cNvPr>
                      <p:cNvCxnSpPr>
                        <a:cxnSpLocks/>
                        <a:stCxn id="36" idx="1"/>
                      </p:cNvCxnSpPr>
                      <p:nvPr/>
                    </p:nvCxnSpPr>
                    <p:spPr>
                      <a:xfrm flipH="1" flipV="1">
                        <a:off x="6920723" y="4720555"/>
                        <a:ext cx="463960" cy="412512"/>
                      </a:xfrm>
                      <a:prstGeom prst="line">
                        <a:avLst/>
                      </a:prstGeom>
                      <a:ln w="254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90" name="Group 89">
                        <a:extLst>
                          <a:ext uri="{FF2B5EF4-FFF2-40B4-BE49-F238E27FC236}">
                            <a16:creationId xmlns:a16="http://schemas.microsoft.com/office/drawing/2014/main" id="{5000D087-ADA3-D348-91A8-E7A8AFF7E47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70644" y="3866985"/>
                        <a:ext cx="1545110" cy="1064080"/>
                        <a:chOff x="7457372" y="3662412"/>
                        <a:chExt cx="1545110" cy="1064080"/>
                      </a:xfrm>
                    </p:grpSpPr>
                    <p:pic>
                      <p:nvPicPr>
                        <p:cNvPr id="91" name="Picture 90">
                          <a:extLst>
                            <a:ext uri="{FF2B5EF4-FFF2-40B4-BE49-F238E27FC236}">
                              <a16:creationId xmlns:a16="http://schemas.microsoft.com/office/drawing/2014/main" id="{E649B307-63BA-D346-8759-A4DBC8F93C7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hq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00416" y="3662412"/>
                          <a:ext cx="452817" cy="30685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2" name="Picture 91">
                          <a:extLst>
                            <a:ext uri="{FF2B5EF4-FFF2-40B4-BE49-F238E27FC236}">
                              <a16:creationId xmlns:a16="http://schemas.microsoft.com/office/drawing/2014/main" id="{7E8CA4EC-CD0F-6E48-B3A8-EDF5FC2CA90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hq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457372" y="4419638"/>
                          <a:ext cx="452817" cy="30685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3" name="Picture 92">
                          <a:extLst>
                            <a:ext uri="{FF2B5EF4-FFF2-40B4-BE49-F238E27FC236}">
                              <a16:creationId xmlns:a16="http://schemas.microsoft.com/office/drawing/2014/main" id="{3ADF06CF-B199-8C46-B371-F64FF264D61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hq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549665" y="4148675"/>
                          <a:ext cx="452817" cy="306854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94" name="Straight Connector 93">
                          <a:extLst>
                            <a:ext uri="{FF2B5EF4-FFF2-40B4-BE49-F238E27FC236}">
                              <a16:creationId xmlns:a16="http://schemas.microsoft.com/office/drawing/2014/main" id="{FA71F879-04DD-2E4A-858F-54B7129C4BBC}"/>
                            </a:ext>
                          </a:extLst>
                        </p:cNvPr>
                        <p:cNvCxnSpPr>
                          <a:cxnSpLocks/>
                          <a:endCxn id="91" idx="3"/>
                        </p:cNvCxnSpPr>
                        <p:nvPr/>
                      </p:nvCxnSpPr>
                      <p:spPr>
                        <a:xfrm flipH="1" flipV="1">
                          <a:off x="8153233" y="3815839"/>
                          <a:ext cx="561906" cy="355950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5" name="Straight Connector 94">
                          <a:extLst>
                            <a:ext uri="{FF2B5EF4-FFF2-40B4-BE49-F238E27FC236}">
                              <a16:creationId xmlns:a16="http://schemas.microsoft.com/office/drawing/2014/main" id="{6C3CC383-951F-1E48-BAA1-DD19CF568829}"/>
                            </a:ext>
                          </a:extLst>
                        </p:cNvPr>
                        <p:cNvCxnSpPr>
                          <a:cxnSpLocks/>
                          <a:stCxn id="92" idx="0"/>
                        </p:cNvCxnSpPr>
                        <p:nvPr/>
                      </p:nvCxnSpPr>
                      <p:spPr>
                        <a:xfrm flipV="1">
                          <a:off x="7683781" y="3935099"/>
                          <a:ext cx="128583" cy="484539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6" name="Straight Connector 95">
                          <a:extLst>
                            <a:ext uri="{FF2B5EF4-FFF2-40B4-BE49-F238E27FC236}">
                              <a16:creationId xmlns:a16="http://schemas.microsoft.com/office/drawing/2014/main" id="{A1C8CE25-8135-3545-9F2D-BC4F4482F6E5}"/>
                            </a:ext>
                          </a:extLst>
                        </p:cNvPr>
                        <p:cNvCxnSpPr>
                          <a:cxnSpLocks/>
                          <a:stCxn id="92" idx="3"/>
                          <a:endCxn id="93" idx="1"/>
                        </p:cNvCxnSpPr>
                        <p:nvPr/>
                      </p:nvCxnSpPr>
                      <p:spPr>
                        <a:xfrm flipV="1">
                          <a:off x="7910189" y="4302102"/>
                          <a:ext cx="639476" cy="270963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99" name="Straight Connector 98">
                        <a:extLst>
                          <a:ext uri="{FF2B5EF4-FFF2-40B4-BE49-F238E27FC236}">
                            <a16:creationId xmlns:a16="http://schemas.microsoft.com/office/drawing/2014/main" id="{74920577-5F77-3C4E-BC41-9F290822ABCC}"/>
                          </a:ext>
                        </a:extLst>
                      </p:cNvPr>
                      <p:cNvCxnSpPr>
                        <a:cxnSpLocks/>
                        <a:stCxn id="37" idx="3"/>
                        <a:endCxn id="92" idx="1"/>
                      </p:cNvCxnSpPr>
                      <p:nvPr/>
                    </p:nvCxnSpPr>
                    <p:spPr>
                      <a:xfrm flipV="1">
                        <a:off x="8995990" y="4777638"/>
                        <a:ext cx="674654" cy="355429"/>
                      </a:xfrm>
                      <a:prstGeom prst="line">
                        <a:avLst/>
                      </a:prstGeom>
                      <a:ln w="254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2" name="Oval 101">
                        <a:extLst>
                          <a:ext uri="{FF2B5EF4-FFF2-40B4-BE49-F238E27FC236}">
                            <a16:creationId xmlns:a16="http://schemas.microsoft.com/office/drawing/2014/main" id="{A77F7640-AEA2-1C4F-BE73-08D2E909EF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40036" y="3667192"/>
                        <a:ext cx="1939251" cy="1724609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03" name="Oval 102">
                        <a:extLst>
                          <a:ext uri="{FF2B5EF4-FFF2-40B4-BE49-F238E27FC236}">
                            <a16:creationId xmlns:a16="http://schemas.microsoft.com/office/drawing/2014/main" id="{4A1B17E6-4287-4E4E-A3A8-3A5DABB827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657" y="4212313"/>
                        <a:ext cx="1939250" cy="1724609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" name="Oval 103">
                        <a:extLst>
                          <a:ext uri="{FF2B5EF4-FFF2-40B4-BE49-F238E27FC236}">
                            <a16:creationId xmlns:a16="http://schemas.microsoft.com/office/drawing/2014/main" id="{B7FA8F13-0FCD-A64D-90DE-CCF92F587C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76885" y="3746072"/>
                        <a:ext cx="1939251" cy="1724609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109" name="Straight Connector 108">
                      <a:extLst>
                        <a:ext uri="{FF2B5EF4-FFF2-40B4-BE49-F238E27FC236}">
                          <a16:creationId xmlns:a16="http://schemas.microsoft.com/office/drawing/2014/main" id="{18C5F366-BCB5-4C4A-BB18-B3792CFB63F4}"/>
                        </a:ext>
                      </a:extLst>
                    </p:cNvPr>
                    <p:cNvCxnSpPr>
                      <a:cxnSpLocks/>
                      <a:endCxn id="59" idx="3"/>
                    </p:cNvCxnSpPr>
                    <p:nvPr/>
                  </p:nvCxnSpPr>
                  <p:spPr>
                    <a:xfrm flipH="1">
                      <a:off x="6484221" y="4693087"/>
                      <a:ext cx="3458803" cy="97006"/>
                    </a:xfrm>
                    <a:prstGeom prst="line">
                      <a:avLst/>
                    </a:prstGeom>
                    <a:ln w="254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64CDDE5B-33EC-9C44-AB9B-547BC8EB82D8}"/>
                      </a:ext>
                    </a:extLst>
                  </p:cNvPr>
                  <p:cNvSpPr txBox="1"/>
                  <p:nvPr/>
                </p:nvSpPr>
                <p:spPr>
                  <a:xfrm>
                    <a:off x="6325643" y="5639679"/>
                    <a:ext cx="6255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b="1" dirty="0"/>
                      <a:t>S</a:t>
                    </a:r>
                    <a:endParaRPr lang="en-US" b="1" dirty="0"/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2A6C4C06-ADCE-7A4A-A0A6-C0910A1039A9}"/>
                      </a:ext>
                    </a:extLst>
                  </p:cNvPr>
                  <p:cNvSpPr txBox="1"/>
                  <p:nvPr/>
                </p:nvSpPr>
                <p:spPr>
                  <a:xfrm>
                    <a:off x="7375353" y="6041292"/>
                    <a:ext cx="6255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b="1" dirty="0"/>
                      <a:t>A</a:t>
                    </a:r>
                    <a:endParaRPr lang="en-US" b="1" dirty="0"/>
                  </a:p>
                </p:txBody>
              </p:sp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33F3C695-331B-F944-9C0F-F4639E07AB32}"/>
                      </a:ext>
                    </a:extLst>
                  </p:cNvPr>
                  <p:cNvSpPr txBox="1"/>
                  <p:nvPr/>
                </p:nvSpPr>
                <p:spPr>
                  <a:xfrm>
                    <a:off x="9731448" y="5793733"/>
                    <a:ext cx="6255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b="1" dirty="0"/>
                      <a:t>B</a:t>
                    </a:r>
                    <a:endParaRPr lang="en-US" b="1" dirty="0"/>
                  </a:p>
                </p:txBody>
              </p:sp>
            </p:grp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8F121045-72AD-7D4A-A77E-451D683D40D5}"/>
                    </a:ext>
                  </a:extLst>
                </p:cNvPr>
                <p:cNvGrpSpPr/>
                <p:nvPr/>
              </p:nvGrpSpPr>
              <p:grpSpPr>
                <a:xfrm>
                  <a:off x="10718980" y="5780430"/>
                  <a:ext cx="1135675" cy="567915"/>
                  <a:chOff x="4243345" y="4130485"/>
                  <a:chExt cx="1135675" cy="567915"/>
                </a:xfrm>
              </p:grpSpPr>
              <p:pic>
                <p:nvPicPr>
                  <p:cNvPr id="202" name="Picture 201">
                    <a:extLst>
                      <a:ext uri="{FF2B5EF4-FFF2-40B4-BE49-F238E27FC236}">
                        <a16:creationId xmlns:a16="http://schemas.microsoft.com/office/drawing/2014/main" id="{6621B1E2-B677-EF44-9326-8DF211D0E5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36707" y="4130485"/>
                    <a:ext cx="342313" cy="187852"/>
                  </a:xfrm>
                  <a:prstGeom prst="rect">
                    <a:avLst/>
                  </a:prstGeom>
                </p:spPr>
              </p:pic>
              <p:pic>
                <p:nvPicPr>
                  <p:cNvPr id="203" name="Picture 202">
                    <a:extLst>
                      <a:ext uri="{FF2B5EF4-FFF2-40B4-BE49-F238E27FC236}">
                        <a16:creationId xmlns:a16="http://schemas.microsoft.com/office/drawing/2014/main" id="{4C872AC8-7232-3849-86E2-C38AC74509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43345" y="4207671"/>
                    <a:ext cx="342313" cy="187852"/>
                  </a:xfrm>
                  <a:prstGeom prst="rect">
                    <a:avLst/>
                  </a:prstGeom>
                </p:spPr>
              </p:pic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584237EE-7F84-6A4B-ABC5-A7A29FCC305C}"/>
                      </a:ext>
                    </a:extLst>
                  </p:cNvPr>
                  <p:cNvCxnSpPr>
                    <a:cxnSpLocks/>
                    <a:endCxn id="202" idx="1"/>
                  </p:cNvCxnSpPr>
                  <p:nvPr/>
                </p:nvCxnSpPr>
                <p:spPr>
                  <a:xfrm flipV="1">
                    <a:off x="4577651" y="4224411"/>
                    <a:ext cx="459056" cy="49532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5" name="TextBox 204">
                    <a:extLst>
                      <a:ext uri="{FF2B5EF4-FFF2-40B4-BE49-F238E27FC236}">
                        <a16:creationId xmlns:a16="http://schemas.microsoft.com/office/drawing/2014/main" id="{CCCF480F-8E3E-E54D-8F0A-BEF75A9A3423}"/>
                      </a:ext>
                    </a:extLst>
                  </p:cNvPr>
                  <p:cNvSpPr txBox="1"/>
                  <p:nvPr/>
                </p:nvSpPr>
                <p:spPr>
                  <a:xfrm>
                    <a:off x="4555010" y="4329068"/>
                    <a:ext cx="56486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b="1" dirty="0"/>
                      <a:t>D</a:t>
                    </a:r>
                    <a:endParaRPr lang="en-US" b="1" dirty="0"/>
                  </a:p>
                </p:txBody>
              </p:sp>
            </p:grp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ABE3DAB0-3F93-6C4E-8293-3BDAE810B1F7}"/>
                    </a:ext>
                  </a:extLst>
                </p:cNvPr>
                <p:cNvSpPr/>
                <p:nvPr/>
              </p:nvSpPr>
              <p:spPr>
                <a:xfrm>
                  <a:off x="10620798" y="5517151"/>
                  <a:ext cx="1341035" cy="776235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76DEA04D-E03C-7B42-9CB9-DD6E6BEA8397}"/>
                    </a:ext>
                  </a:extLst>
                </p:cNvPr>
                <p:cNvCxnSpPr>
                  <a:cxnSpLocks/>
                  <a:stCxn id="203" idx="1"/>
                  <a:endCxn id="93" idx="3"/>
                </p:cNvCxnSpPr>
                <p:nvPr/>
              </p:nvCxnSpPr>
              <p:spPr>
                <a:xfrm flipH="1" flipV="1">
                  <a:off x="10420028" y="5909918"/>
                  <a:ext cx="298952" cy="41624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D9654EEF-5C95-F844-93A6-C22114B1831D}"/>
                  </a:ext>
                </a:extLst>
              </p:cNvPr>
              <p:cNvCxnSpPr>
                <a:cxnSpLocks/>
                <a:stCxn id="35" idx="3"/>
                <a:endCxn id="91" idx="1"/>
              </p:cNvCxnSpPr>
              <p:nvPr/>
            </p:nvCxnSpPr>
            <p:spPr>
              <a:xfrm flipV="1">
                <a:off x="8445199" y="5409702"/>
                <a:ext cx="928696" cy="29733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D643DA7-240D-B74D-BC75-9EDD859EEF23}"/>
                </a:ext>
              </a:extLst>
            </p:cNvPr>
            <p:cNvSpPr/>
            <p:nvPr/>
          </p:nvSpPr>
          <p:spPr>
            <a:xfrm>
              <a:off x="7835812" y="6236361"/>
              <a:ext cx="23397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/>
                <a:t>Interdomain</a:t>
              </a:r>
              <a:r>
                <a:rPr lang="zh-CN" altLang="en-US" b="1" dirty="0"/>
                <a:t> </a:t>
              </a:r>
              <a:r>
                <a:rPr lang="en-US" altLang="zh-CN" b="1" dirty="0"/>
                <a:t>Network</a:t>
              </a:r>
              <a:r>
                <a:rPr lang="zh-CN" altLang="en-US" b="1" dirty="0"/>
                <a:t> 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30060CA-0137-594B-A4B7-E10B585F7A6A}"/>
              </a:ext>
            </a:extLst>
          </p:cNvPr>
          <p:cNvGrpSpPr/>
          <p:nvPr/>
        </p:nvGrpSpPr>
        <p:grpSpPr>
          <a:xfrm>
            <a:off x="6678664" y="4658721"/>
            <a:ext cx="4484142" cy="850601"/>
            <a:chOff x="6627322" y="4342135"/>
            <a:chExt cx="4484142" cy="850601"/>
          </a:xfrm>
        </p:grpSpPr>
        <p:sp>
          <p:nvSpPr>
            <p:cNvPr id="196" name="Right Arrow 195">
              <a:extLst>
                <a:ext uri="{FF2B5EF4-FFF2-40B4-BE49-F238E27FC236}">
                  <a16:creationId xmlns:a16="http://schemas.microsoft.com/office/drawing/2014/main" id="{3C5EF8DF-073D-2543-8326-DAB4BC8F3FA0}"/>
                </a:ext>
              </a:extLst>
            </p:cNvPr>
            <p:cNvSpPr/>
            <p:nvPr/>
          </p:nvSpPr>
          <p:spPr>
            <a:xfrm rot="16200000">
              <a:off x="7093885" y="4845550"/>
              <a:ext cx="343177" cy="266253"/>
            </a:xfrm>
            <a:prstGeom prst="rightArrow">
              <a:avLst>
                <a:gd name="adj1" fmla="val 49726"/>
                <a:gd name="adj2" fmla="val 473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ight Arrow 197">
              <a:extLst>
                <a:ext uri="{FF2B5EF4-FFF2-40B4-BE49-F238E27FC236}">
                  <a16:creationId xmlns:a16="http://schemas.microsoft.com/office/drawing/2014/main" id="{51772199-C8D1-984B-8A3D-23EF944B58F0}"/>
                </a:ext>
              </a:extLst>
            </p:cNvPr>
            <p:cNvSpPr/>
            <p:nvPr/>
          </p:nvSpPr>
          <p:spPr>
            <a:xfrm rot="16200000">
              <a:off x="9472565" y="4869795"/>
              <a:ext cx="343177" cy="266253"/>
            </a:xfrm>
            <a:prstGeom prst="rightArrow">
              <a:avLst>
                <a:gd name="adj1" fmla="val 49726"/>
                <a:gd name="adj2" fmla="val 473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B0D3007C-9D0A-754A-9C8A-1AF996D5BBA4}"/>
                </a:ext>
              </a:extLst>
            </p:cNvPr>
            <p:cNvGrpSpPr/>
            <p:nvPr/>
          </p:nvGrpSpPr>
          <p:grpSpPr>
            <a:xfrm>
              <a:off x="6627322" y="4342135"/>
              <a:ext cx="4484142" cy="475084"/>
              <a:chOff x="6606543" y="4549351"/>
              <a:chExt cx="4484142" cy="475084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4AE5A638-F0CD-8147-A0D7-D69E6EC6A8F8}"/>
                  </a:ext>
                </a:extLst>
              </p:cNvPr>
              <p:cNvGrpSpPr/>
              <p:nvPr/>
            </p:nvGrpSpPr>
            <p:grpSpPr>
              <a:xfrm>
                <a:off x="6606543" y="4549351"/>
                <a:ext cx="3275444" cy="475084"/>
                <a:chOff x="5533144" y="3286074"/>
                <a:chExt cx="4207370" cy="609308"/>
              </a:xfrm>
            </p:grpSpPr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14D9EF68-1D2B-7442-8C42-8729BC32FB7F}"/>
                    </a:ext>
                  </a:extLst>
                </p:cNvPr>
                <p:cNvGrpSpPr/>
                <p:nvPr/>
              </p:nvGrpSpPr>
              <p:grpSpPr>
                <a:xfrm>
                  <a:off x="5965865" y="3286074"/>
                  <a:ext cx="3774649" cy="501735"/>
                  <a:chOff x="5849222" y="3548730"/>
                  <a:chExt cx="3774649" cy="501735"/>
                </a:xfrm>
              </p:grpSpPr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6498E8BA-B8AB-DD47-8AF3-868E761955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49222" y="3551367"/>
                    <a:ext cx="713868" cy="48375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  <p:pic>
                <p:nvPicPr>
                  <p:cNvPr id="107" name="Picture 106">
                    <a:extLst>
                      <a:ext uri="{FF2B5EF4-FFF2-40B4-BE49-F238E27FC236}">
                        <a16:creationId xmlns:a16="http://schemas.microsoft.com/office/drawing/2014/main" id="{2BAFC88D-4069-4F48-AC97-6AD9DC15C5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8650" y="3566709"/>
                    <a:ext cx="713866" cy="483756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>
                    <a:extLst>
                      <a:ext uri="{FF2B5EF4-FFF2-40B4-BE49-F238E27FC236}">
                        <a16:creationId xmlns:a16="http://schemas.microsoft.com/office/drawing/2014/main" id="{4886C900-052D-844E-BC5F-9A692F8565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10003" y="3548730"/>
                    <a:ext cx="713868" cy="48375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94A491B-259E-8548-A862-248DC1C694C5}"/>
                    </a:ext>
                  </a:extLst>
                </p:cNvPr>
                <p:cNvSpPr txBox="1"/>
                <p:nvPr/>
              </p:nvSpPr>
              <p:spPr>
                <a:xfrm>
                  <a:off x="5533144" y="3395334"/>
                  <a:ext cx="625542" cy="4736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S</a:t>
                  </a:r>
                  <a:endParaRPr lang="en-US" b="1" dirty="0"/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8A5A81FE-3D9E-AC4F-AA15-5E60467C6882}"/>
                    </a:ext>
                  </a:extLst>
                </p:cNvPr>
                <p:cNvSpPr txBox="1"/>
                <p:nvPr/>
              </p:nvSpPr>
              <p:spPr>
                <a:xfrm>
                  <a:off x="6970796" y="3389761"/>
                  <a:ext cx="625542" cy="4736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A</a:t>
                  </a:r>
                  <a:endParaRPr lang="en-US" b="1" dirty="0"/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2310D6C1-7636-B141-A959-9A2B5C5C447D}"/>
                    </a:ext>
                  </a:extLst>
                </p:cNvPr>
                <p:cNvSpPr txBox="1"/>
                <p:nvPr/>
              </p:nvSpPr>
              <p:spPr>
                <a:xfrm>
                  <a:off x="8549577" y="3421704"/>
                  <a:ext cx="625542" cy="4736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B</a:t>
                  </a:r>
                  <a:endParaRPr lang="en-US" b="1" dirty="0"/>
                </a:p>
              </p:txBody>
            </p:sp>
          </p:grp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1CB2512-3875-0A4A-9485-B80EA455C6DD}"/>
                  </a:ext>
                </a:extLst>
              </p:cNvPr>
              <p:cNvSpPr txBox="1"/>
              <p:nvPr/>
            </p:nvSpPr>
            <p:spPr>
              <a:xfrm>
                <a:off x="10116142" y="4652683"/>
                <a:ext cx="4869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D</a:t>
                </a:r>
                <a:endParaRPr lang="en-US" b="1" dirty="0"/>
              </a:p>
            </p:txBody>
          </p:sp>
          <p:pic>
            <p:nvPicPr>
              <p:cNvPr id="216" name="Picture 215">
                <a:extLst>
                  <a:ext uri="{FF2B5EF4-FFF2-40B4-BE49-F238E27FC236}">
                    <a16:creationId xmlns:a16="http://schemas.microsoft.com/office/drawing/2014/main" id="{F05CFD6F-EC48-B846-96C5-8A623E152D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534938" y="4557151"/>
                <a:ext cx="555747" cy="377190"/>
              </a:xfrm>
              <a:prstGeom prst="rect">
                <a:avLst/>
              </a:prstGeom>
            </p:spPr>
          </p:pic>
        </p:grpSp>
        <p:sp>
          <p:nvSpPr>
            <p:cNvPr id="225" name="Right Arrow 224">
              <a:extLst>
                <a:ext uri="{FF2B5EF4-FFF2-40B4-BE49-F238E27FC236}">
                  <a16:creationId xmlns:a16="http://schemas.microsoft.com/office/drawing/2014/main" id="{88443A82-93BE-0843-B0C1-3018D89E4EBB}"/>
                </a:ext>
              </a:extLst>
            </p:cNvPr>
            <p:cNvSpPr/>
            <p:nvPr/>
          </p:nvSpPr>
          <p:spPr>
            <a:xfrm rot="16200000">
              <a:off x="10748840" y="4888021"/>
              <a:ext cx="343177" cy="266253"/>
            </a:xfrm>
            <a:prstGeom prst="rightArrow">
              <a:avLst>
                <a:gd name="adj1" fmla="val 49726"/>
                <a:gd name="adj2" fmla="val 473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ight Arrow 130">
              <a:extLst>
                <a:ext uri="{FF2B5EF4-FFF2-40B4-BE49-F238E27FC236}">
                  <a16:creationId xmlns:a16="http://schemas.microsoft.com/office/drawing/2014/main" id="{AF30B777-6EB2-6B4A-8F03-CFD260C5D11D}"/>
                </a:ext>
              </a:extLst>
            </p:cNvPr>
            <p:cNvSpPr/>
            <p:nvPr/>
          </p:nvSpPr>
          <p:spPr>
            <a:xfrm rot="16200000">
              <a:off x="8196290" y="4869795"/>
              <a:ext cx="343177" cy="266253"/>
            </a:xfrm>
            <a:prstGeom prst="rightArrow">
              <a:avLst>
                <a:gd name="adj1" fmla="val 49726"/>
                <a:gd name="adj2" fmla="val 473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7C2C1E4-AC33-BD4C-822F-FC5902BAC065}"/>
              </a:ext>
            </a:extLst>
          </p:cNvPr>
          <p:cNvSpPr/>
          <p:nvPr/>
        </p:nvSpPr>
        <p:spPr>
          <a:xfrm>
            <a:off x="6736267" y="2650043"/>
            <a:ext cx="36503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000" b="1" dirty="0"/>
              <a:t>Each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becomes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SDI-net</a:t>
            </a:r>
          </a:p>
        </p:txBody>
      </p:sp>
    </p:spTree>
    <p:extLst>
      <p:ext uri="{BB962C8B-B14F-4D97-AF65-F5344CB8AC3E}">
        <p14:creationId xmlns:p14="http://schemas.microsoft.com/office/powerpoint/2010/main" val="268133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A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Quick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Look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at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Internet: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Present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13824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1613" indent="-285236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0943" indent="-228189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597320" indent="-228189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3697" indent="-228189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0074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66451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2828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79205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EFC8A54-32D4-0A40-9ECA-26C60040BC0F}" type="slidenum">
              <a:rPr lang="en-US" altLang="x-none" sz="1198">
                <a:latin typeface="Tahoma" charset="0"/>
              </a:rPr>
              <a:pPr/>
              <a:t>5</a:t>
            </a:fld>
            <a:endParaRPr lang="en-US" altLang="x-none" sz="1198">
              <a:latin typeface="Tahoma" charset="0"/>
            </a:endParaRPr>
          </a:p>
        </p:txBody>
      </p:sp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1499175" y="6590209"/>
            <a:ext cx="183811" cy="33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62" tIns="45630" rIns="91262" bIns="45630">
            <a:spAutoFit/>
          </a:bodyPr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endParaRPr lang="x-none" altLang="x-none" sz="1597"/>
          </a:p>
        </p:txBody>
      </p:sp>
      <p:sp>
        <p:nvSpPr>
          <p:cNvPr id="138245" name="Rectangle 2"/>
          <p:cNvSpPr>
            <a:spLocks noChangeArrowheads="1"/>
          </p:cNvSpPr>
          <p:nvPr/>
        </p:nvSpPr>
        <p:spPr bwMode="auto">
          <a:xfrm>
            <a:off x="250205" y="6482478"/>
            <a:ext cx="6440864" cy="2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198" dirty="0"/>
              <a:t>https://</a:t>
            </a:r>
            <a:r>
              <a:rPr lang="en-US" altLang="x-none" sz="1198" dirty="0" err="1"/>
              <a:t>www.visualcapitalist.com</a:t>
            </a:r>
            <a:r>
              <a:rPr lang="en-US" altLang="x-none" sz="1198" dirty="0"/>
              <a:t>/</a:t>
            </a:r>
            <a:r>
              <a:rPr lang="en-US" altLang="x-none" sz="1198" dirty="0" err="1"/>
              <a:t>wp</a:t>
            </a:r>
            <a:r>
              <a:rPr lang="en-US" altLang="x-none" sz="1198" dirty="0"/>
              <a:t>-content/uploads/2021/01/Country-With-the-Most-</a:t>
            </a:r>
            <a:r>
              <a:rPr lang="en-US" altLang="x-none" sz="1198" dirty="0" err="1"/>
              <a:t>Websites.html</a:t>
            </a:r>
            <a:endParaRPr lang="en-US" altLang="x-none" sz="1198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B111E3-659A-3647-8632-3F9CCF4AFC17}"/>
              </a:ext>
            </a:extLst>
          </p:cNvPr>
          <p:cNvGrpSpPr/>
          <p:nvPr/>
        </p:nvGrpSpPr>
        <p:grpSpPr>
          <a:xfrm>
            <a:off x="250205" y="1889760"/>
            <a:ext cx="5358114" cy="3887470"/>
            <a:chOff x="2444765" y="1595355"/>
            <a:chExt cx="6741524" cy="476564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2264E72-3A34-FD45-BF1F-330D8F778AD3}"/>
                </a:ext>
              </a:extLst>
            </p:cNvPr>
            <p:cNvGrpSpPr/>
            <p:nvPr/>
          </p:nvGrpSpPr>
          <p:grpSpPr>
            <a:xfrm>
              <a:off x="2444765" y="1595355"/>
              <a:ext cx="6741524" cy="4765649"/>
              <a:chOff x="381793" y="223260"/>
              <a:chExt cx="7980582" cy="608156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1E41AD0-FC46-1041-8369-582C02BFE9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1793" y="2927242"/>
                <a:ext cx="7980582" cy="3377582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9957DEE-5DF0-1F48-84F8-C27C57EB54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1793" y="223260"/>
                <a:ext cx="7980582" cy="2766578"/>
              </a:xfrm>
              <a:prstGeom prst="rect">
                <a:avLst/>
              </a:prstGeom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4D6A6F-8018-694C-AC6F-14CB6B0BA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6681" y="1603581"/>
              <a:ext cx="4639608" cy="468526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9778A3-2FB0-514B-B1CB-AC59EB7BD120}"/>
              </a:ext>
            </a:extLst>
          </p:cNvPr>
          <p:cNvGrpSpPr/>
          <p:nvPr/>
        </p:nvGrpSpPr>
        <p:grpSpPr>
          <a:xfrm>
            <a:off x="5690154" y="1967763"/>
            <a:ext cx="5840891" cy="3841092"/>
            <a:chOff x="3138653" y="1313833"/>
            <a:chExt cx="7223995" cy="48423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DE6C22C-5FEF-F342-AEA3-D126564758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38653" y="2931863"/>
              <a:ext cx="7223995" cy="15990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15EF2A-DCFA-BA4E-A2AB-E1821E538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11468" y="1313833"/>
              <a:ext cx="4951180" cy="4842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41645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0C2CE-A273-6644-8477-819A5D5D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SDI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AA2FA-BA8D-644E-9E00-A35528673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33892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client</a:t>
            </a:r>
            <a:r>
              <a:rPr lang="zh-CN" altLang="en-US" sz="2400" dirty="0"/>
              <a:t> </a:t>
            </a:r>
            <a:r>
              <a:rPr lang="en-US" altLang="zh-CN" sz="2400" dirty="0"/>
              <a:t>connects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SDI-nets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r>
              <a:rPr lang="en-US" altLang="zh-CN" sz="2400" dirty="0"/>
              <a:t>paths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interdomain</a:t>
            </a:r>
            <a:r>
              <a:rPr lang="zh-CN" altLang="en-US" sz="2400" dirty="0"/>
              <a:t> </a:t>
            </a:r>
            <a:r>
              <a:rPr lang="en-US" altLang="zh-CN" sz="2400" dirty="0"/>
              <a:t>network</a:t>
            </a:r>
          </a:p>
          <a:p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client</a:t>
            </a:r>
            <a:r>
              <a:rPr lang="zh-CN" altLang="en-US" sz="2400" dirty="0"/>
              <a:t> </a:t>
            </a:r>
            <a:r>
              <a:rPr lang="en-US" altLang="zh-CN" sz="2400" dirty="0"/>
              <a:t>may</a:t>
            </a:r>
            <a:r>
              <a:rPr lang="zh-CN" altLang="en-US" sz="2400" dirty="0"/>
              <a:t> </a:t>
            </a:r>
            <a:r>
              <a:rPr lang="en-US" altLang="zh-CN" sz="2400" dirty="0"/>
              <a:t>select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subset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SDI-nets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simplify</a:t>
            </a:r>
            <a:r>
              <a:rPr lang="zh-CN" altLang="en-US" sz="2400" dirty="0"/>
              <a:t> </a:t>
            </a:r>
            <a:r>
              <a:rPr lang="en-US" altLang="zh-CN" sz="2400" dirty="0"/>
              <a:t>management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business</a:t>
            </a:r>
            <a:r>
              <a:rPr lang="zh-CN" altLang="en-US" sz="2400" dirty="0"/>
              <a:t> </a:t>
            </a:r>
            <a:r>
              <a:rPr lang="en-US" altLang="zh-CN" sz="2400" dirty="0"/>
              <a:t>arrangements</a:t>
            </a:r>
          </a:p>
          <a:p>
            <a:endParaRPr lang="en-US" altLang="zh-CN" sz="2400" dirty="0"/>
          </a:p>
          <a:p>
            <a:pPr lvl="1"/>
            <a:endParaRPr lang="en-US" altLang="zh-C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1A6DF-1A47-EE4B-A3CB-1A52D19D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50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8CF322-F903-6E41-92CD-898809D7F13A}"/>
              </a:ext>
            </a:extLst>
          </p:cNvPr>
          <p:cNvGrpSpPr/>
          <p:nvPr/>
        </p:nvGrpSpPr>
        <p:grpSpPr>
          <a:xfrm>
            <a:off x="3274345" y="4716722"/>
            <a:ext cx="5467214" cy="1825968"/>
            <a:chOff x="6558935" y="4090765"/>
            <a:chExt cx="5467214" cy="18259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0E45A0A-5EB3-3E4A-AD91-619603ACD528}"/>
                </a:ext>
              </a:extLst>
            </p:cNvPr>
            <p:cNvGrpSpPr/>
            <p:nvPr/>
          </p:nvGrpSpPr>
          <p:grpSpPr>
            <a:xfrm>
              <a:off x="6558935" y="4179068"/>
              <a:ext cx="5462555" cy="1391726"/>
              <a:chOff x="6520462" y="4150684"/>
              <a:chExt cx="5462555" cy="1391726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05F3867-A51A-614D-A950-FE566DD44DB8}"/>
                  </a:ext>
                </a:extLst>
              </p:cNvPr>
              <p:cNvGrpSpPr/>
              <p:nvPr/>
            </p:nvGrpSpPr>
            <p:grpSpPr>
              <a:xfrm>
                <a:off x="6598778" y="4163829"/>
                <a:ext cx="5314950" cy="1374140"/>
                <a:chOff x="2295189" y="1125526"/>
                <a:chExt cx="8851121" cy="2320573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701B0860-5FCB-7D45-BD27-04A3B7CAC7FF}"/>
                    </a:ext>
                  </a:extLst>
                </p:cNvPr>
                <p:cNvSpPr/>
                <p:nvPr/>
              </p:nvSpPr>
              <p:spPr>
                <a:xfrm>
                  <a:off x="3441581" y="2037997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A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103F86D-B4FF-4B4C-BCE9-430CFC2CE2BE}"/>
                    </a:ext>
                  </a:extLst>
                </p:cNvPr>
                <p:cNvSpPr/>
                <p:nvPr/>
              </p:nvSpPr>
              <p:spPr>
                <a:xfrm>
                  <a:off x="5162426" y="1125526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B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948618F6-2502-C14A-88A4-5EF3CBB42E62}"/>
                    </a:ext>
                  </a:extLst>
                </p:cNvPr>
                <p:cNvSpPr/>
                <p:nvPr/>
              </p:nvSpPr>
              <p:spPr>
                <a:xfrm>
                  <a:off x="4784244" y="2906099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C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3032CAF-2803-8947-A9C6-94AC6F6AC55D}"/>
                    </a:ext>
                  </a:extLst>
                </p:cNvPr>
                <p:cNvSpPr/>
                <p:nvPr/>
              </p:nvSpPr>
              <p:spPr>
                <a:xfrm>
                  <a:off x="6682492" y="2037997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D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742E84-0CB6-6948-9EAA-A85696A9B088}"/>
                    </a:ext>
                  </a:extLst>
                </p:cNvPr>
                <p:cNvSpPr/>
                <p:nvPr/>
              </p:nvSpPr>
              <p:spPr>
                <a:xfrm>
                  <a:off x="8031731" y="1125526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E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076E2CBE-BF4C-4F49-95B6-EBDE55AA654B}"/>
                    </a:ext>
                  </a:extLst>
                </p:cNvPr>
                <p:cNvSpPr/>
                <p:nvPr/>
              </p:nvSpPr>
              <p:spPr>
                <a:xfrm>
                  <a:off x="7974348" y="2037997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F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0B88502-058D-B141-83FF-DA00ACA2B3D7}"/>
                    </a:ext>
                  </a:extLst>
                </p:cNvPr>
                <p:cNvSpPr/>
                <p:nvPr/>
              </p:nvSpPr>
              <p:spPr>
                <a:xfrm>
                  <a:off x="9120740" y="2037997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H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8F761ED8-4374-5047-A96F-495BEB1D552F}"/>
                    </a:ext>
                  </a:extLst>
                </p:cNvPr>
                <p:cNvSpPr/>
                <p:nvPr/>
              </p:nvSpPr>
              <p:spPr>
                <a:xfrm>
                  <a:off x="8635865" y="2906099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G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B444579C-7962-7E47-85D4-364DC4444813}"/>
                    </a:ext>
                  </a:extLst>
                </p:cNvPr>
                <p:cNvSpPr/>
                <p:nvPr/>
              </p:nvSpPr>
              <p:spPr>
                <a:xfrm>
                  <a:off x="10606310" y="2037997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T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51AA3416-E50C-8B47-B685-842B5CF889B5}"/>
                    </a:ext>
                  </a:extLst>
                </p:cNvPr>
                <p:cNvCxnSpPr>
                  <a:cxnSpLocks/>
                  <a:stCxn id="48" idx="7"/>
                  <a:endCxn id="49" idx="2"/>
                </p:cNvCxnSpPr>
                <p:nvPr/>
              </p:nvCxnSpPr>
              <p:spPr>
                <a:xfrm flipV="1">
                  <a:off x="3902500" y="1395526"/>
                  <a:ext cx="1259926" cy="72155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8256450F-E551-0E4E-9FE7-836052DBFC36}"/>
                    </a:ext>
                  </a:extLst>
                </p:cNvPr>
                <p:cNvCxnSpPr>
                  <a:cxnSpLocks/>
                  <a:stCxn id="48" idx="5"/>
                  <a:endCxn id="55" idx="2"/>
                </p:cNvCxnSpPr>
                <p:nvPr/>
              </p:nvCxnSpPr>
              <p:spPr>
                <a:xfrm>
                  <a:off x="3902500" y="2498916"/>
                  <a:ext cx="881744" cy="67718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082FE9A-0236-C24C-91FF-B9D9ED7F3A41}"/>
                    </a:ext>
                  </a:extLst>
                </p:cNvPr>
                <p:cNvCxnSpPr>
                  <a:cxnSpLocks/>
                  <a:stCxn id="56" idx="1"/>
                  <a:endCxn id="49" idx="6"/>
                </p:cNvCxnSpPr>
                <p:nvPr/>
              </p:nvCxnSpPr>
              <p:spPr>
                <a:xfrm flipH="1" flipV="1">
                  <a:off x="5702426" y="1395526"/>
                  <a:ext cx="1059147" cy="72155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E5B76968-7855-DF44-9B31-463823086CD4}"/>
                    </a:ext>
                  </a:extLst>
                </p:cNvPr>
                <p:cNvCxnSpPr>
                  <a:cxnSpLocks/>
                  <a:stCxn id="55" idx="6"/>
                  <a:endCxn id="56" idx="3"/>
                </p:cNvCxnSpPr>
                <p:nvPr/>
              </p:nvCxnSpPr>
              <p:spPr>
                <a:xfrm flipV="1">
                  <a:off x="5324244" y="2498916"/>
                  <a:ext cx="1437329" cy="67718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967990AD-26F4-084F-B752-CF96EC8A6469}"/>
                    </a:ext>
                  </a:extLst>
                </p:cNvPr>
                <p:cNvCxnSpPr>
                  <a:cxnSpLocks/>
                  <a:stCxn id="58" idx="2"/>
                  <a:endCxn id="56" idx="7"/>
                </p:cNvCxnSpPr>
                <p:nvPr/>
              </p:nvCxnSpPr>
              <p:spPr>
                <a:xfrm flipH="1">
                  <a:off x="7143411" y="1395526"/>
                  <a:ext cx="888320" cy="72155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0909B16E-76CD-3F46-8CA1-29505CD28B93}"/>
                    </a:ext>
                  </a:extLst>
                </p:cNvPr>
                <p:cNvCxnSpPr>
                  <a:cxnSpLocks/>
                  <a:stCxn id="61" idx="2"/>
                  <a:endCxn id="56" idx="5"/>
                </p:cNvCxnSpPr>
                <p:nvPr/>
              </p:nvCxnSpPr>
              <p:spPr>
                <a:xfrm flipH="1" flipV="1">
                  <a:off x="7143411" y="2498916"/>
                  <a:ext cx="1492454" cy="67718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6668D9A4-033D-F948-A1DF-559E2E1132F3}"/>
                    </a:ext>
                  </a:extLst>
                </p:cNvPr>
                <p:cNvCxnSpPr>
                  <a:cxnSpLocks/>
                  <a:stCxn id="59" idx="2"/>
                  <a:endCxn id="56" idx="6"/>
                </p:cNvCxnSpPr>
                <p:nvPr/>
              </p:nvCxnSpPr>
              <p:spPr>
                <a:xfrm flipH="1">
                  <a:off x="7222492" y="2307997"/>
                  <a:ext cx="75185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83A756F1-4D30-6B43-91CE-4A585E9D74A9}"/>
                    </a:ext>
                  </a:extLst>
                </p:cNvPr>
                <p:cNvCxnSpPr>
                  <a:cxnSpLocks/>
                  <a:stCxn id="60" idx="2"/>
                  <a:endCxn id="59" idx="6"/>
                </p:cNvCxnSpPr>
                <p:nvPr/>
              </p:nvCxnSpPr>
              <p:spPr>
                <a:xfrm flipH="1">
                  <a:off x="8514348" y="2307997"/>
                  <a:ext cx="606392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FB8E7BF9-6996-1045-93DC-083B25F73401}"/>
                    </a:ext>
                  </a:extLst>
                </p:cNvPr>
                <p:cNvCxnSpPr>
                  <a:cxnSpLocks/>
                  <a:stCxn id="62" idx="1"/>
                  <a:endCxn id="58" idx="6"/>
                </p:cNvCxnSpPr>
                <p:nvPr/>
              </p:nvCxnSpPr>
              <p:spPr>
                <a:xfrm flipH="1" flipV="1">
                  <a:off x="8571731" y="1395526"/>
                  <a:ext cx="2113660" cy="72155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9756807E-5D31-0B48-905D-B7ABAAC4B1F2}"/>
                    </a:ext>
                  </a:extLst>
                </p:cNvPr>
                <p:cNvCxnSpPr>
                  <a:cxnSpLocks/>
                  <a:stCxn id="62" idx="2"/>
                  <a:endCxn id="60" idx="6"/>
                </p:cNvCxnSpPr>
                <p:nvPr/>
              </p:nvCxnSpPr>
              <p:spPr>
                <a:xfrm flipH="1">
                  <a:off x="9660740" y="2307997"/>
                  <a:ext cx="94557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4A6B2785-EBBF-6D48-AC24-9F566B231703}"/>
                    </a:ext>
                  </a:extLst>
                </p:cNvPr>
                <p:cNvCxnSpPr>
                  <a:cxnSpLocks/>
                  <a:stCxn id="62" idx="3"/>
                  <a:endCxn id="61" idx="6"/>
                </p:cNvCxnSpPr>
                <p:nvPr/>
              </p:nvCxnSpPr>
              <p:spPr>
                <a:xfrm flipH="1">
                  <a:off x="9175865" y="2498916"/>
                  <a:ext cx="1509526" cy="67718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0A487929-978D-A54A-808F-FE7FDF4F24EA}"/>
                    </a:ext>
                  </a:extLst>
                </p:cNvPr>
                <p:cNvSpPr/>
                <p:nvPr/>
              </p:nvSpPr>
              <p:spPr>
                <a:xfrm>
                  <a:off x="2295189" y="2053102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S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B32420B9-6E91-9A4B-8DF7-97D25768346B}"/>
                    </a:ext>
                  </a:extLst>
                </p:cNvPr>
                <p:cNvCxnSpPr>
                  <a:cxnSpLocks/>
                  <a:stCxn id="48" idx="2"/>
                  <a:endCxn id="74" idx="6"/>
                </p:cNvCxnSpPr>
                <p:nvPr/>
              </p:nvCxnSpPr>
              <p:spPr>
                <a:xfrm flipH="1">
                  <a:off x="2835189" y="2307997"/>
                  <a:ext cx="606392" cy="1510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67DB55C-E974-2B46-B505-A293E10F5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20462" y="4706021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9530450C-AB4B-F746-A27C-41F7CE221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39292" y="4708088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317076DA-2122-D64C-9FD6-8A99972CC1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38999" y="4163602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BEF38025-3888-5C42-B7C3-D2A70596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29819" y="5235556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D4CE7FB1-585F-304B-8461-7928A3FD82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51424" y="4697536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D2E870CD-2A1F-4E43-B7AC-AD39E55AD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63067" y="4724018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2FFEF9E7-6725-EB49-B38D-E8FEC3B48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79197" y="4150684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03A07A78-CE29-5647-8EDF-60B4ECC4A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620431" y="4722068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1A310D13-957A-D945-B417-46522F3CE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331486" y="5235556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52DFD20C-62D0-BE4F-80A7-2805F2A7C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30200" y="4697763"/>
                <a:ext cx="452817" cy="306854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61D352-B186-4C4C-AC2A-924F6091C92B}"/>
                </a:ext>
              </a:extLst>
            </p:cNvPr>
            <p:cNvSpPr txBox="1"/>
            <p:nvPr/>
          </p:nvSpPr>
          <p:spPr>
            <a:xfrm>
              <a:off x="6586590" y="5023162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S</a:t>
              </a:r>
              <a:endParaRPr lang="en-US" sz="2200" b="1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AE84BC5-7375-E642-961A-3EE22BDC5B6E}"/>
                </a:ext>
              </a:extLst>
            </p:cNvPr>
            <p:cNvSpPr txBox="1"/>
            <p:nvPr/>
          </p:nvSpPr>
          <p:spPr>
            <a:xfrm>
              <a:off x="7299452" y="5017263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A</a:t>
              </a:r>
              <a:endParaRPr lang="en-US" sz="2200" b="1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E149CE5-E3C9-1344-8B29-3697A10A2DF7}"/>
                </a:ext>
              </a:extLst>
            </p:cNvPr>
            <p:cNvSpPr txBox="1"/>
            <p:nvPr/>
          </p:nvSpPr>
          <p:spPr>
            <a:xfrm>
              <a:off x="8293782" y="4456945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B</a:t>
              </a:r>
              <a:endParaRPr lang="en-US" sz="2200" b="1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03385A5-6706-6E4A-8DC2-8DD1A2F171FA}"/>
                </a:ext>
              </a:extLst>
            </p:cNvPr>
            <p:cNvSpPr txBox="1"/>
            <p:nvPr/>
          </p:nvSpPr>
          <p:spPr>
            <a:xfrm>
              <a:off x="8083730" y="5485846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C</a:t>
              </a:r>
              <a:endParaRPr lang="en-US" sz="2200" b="1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0BD399-DD6E-5D43-90E4-B6FC4C9BB8EC}"/>
                </a:ext>
              </a:extLst>
            </p:cNvPr>
            <p:cNvSpPr txBox="1"/>
            <p:nvPr/>
          </p:nvSpPr>
          <p:spPr>
            <a:xfrm>
              <a:off x="9228820" y="4978309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E</a:t>
              </a:r>
              <a:endParaRPr lang="en-US" sz="2200" b="1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25051AA-0520-0348-B520-594446B458F9}"/>
                </a:ext>
              </a:extLst>
            </p:cNvPr>
            <p:cNvSpPr txBox="1"/>
            <p:nvPr/>
          </p:nvSpPr>
          <p:spPr>
            <a:xfrm>
              <a:off x="10512108" y="4090765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/>
                <a:t>F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ACFCE9-3BD7-184E-BAE2-1DC275997C2B}"/>
                </a:ext>
              </a:extLst>
            </p:cNvPr>
            <p:cNvSpPr txBox="1"/>
            <p:nvPr/>
          </p:nvSpPr>
          <p:spPr>
            <a:xfrm>
              <a:off x="10280633" y="4467034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G</a:t>
              </a:r>
              <a:endParaRPr lang="en-US" sz="2200" b="1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676FF35-ECC1-6346-85E3-EDDB447DFC12}"/>
                </a:ext>
              </a:extLst>
            </p:cNvPr>
            <p:cNvSpPr txBox="1"/>
            <p:nvPr/>
          </p:nvSpPr>
          <p:spPr>
            <a:xfrm>
              <a:off x="10544351" y="4432325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I</a:t>
              </a:r>
              <a:endParaRPr lang="en-US" sz="2200" b="1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932F0EF-0F8C-AD49-AE27-079D49873F69}"/>
                </a:ext>
              </a:extLst>
            </p:cNvPr>
            <p:cNvSpPr txBox="1"/>
            <p:nvPr/>
          </p:nvSpPr>
          <p:spPr>
            <a:xfrm>
              <a:off x="9963252" y="5278409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H</a:t>
              </a:r>
              <a:endParaRPr lang="en-US" sz="2200" b="1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E50CA7C-61C2-C946-B0BC-C5F1CCE5F0DF}"/>
                </a:ext>
              </a:extLst>
            </p:cNvPr>
            <p:cNvSpPr txBox="1"/>
            <p:nvPr/>
          </p:nvSpPr>
          <p:spPr>
            <a:xfrm>
              <a:off x="11606058" y="4991199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D</a:t>
              </a:r>
              <a:endParaRPr lang="en-US" sz="2200" b="1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678E4A0-59E1-9149-A5FF-6125B04E32B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1354" y="3514640"/>
            <a:ext cx="512714" cy="5461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18CB02-F336-4F4A-935F-F682796699D5}"/>
              </a:ext>
            </a:extLst>
          </p:cNvPr>
          <p:cNvCxnSpPr>
            <a:cxnSpLocks/>
          </p:cNvCxnSpPr>
          <p:nvPr/>
        </p:nvCxnSpPr>
        <p:spPr>
          <a:xfrm flipH="1">
            <a:off x="4270469" y="4053642"/>
            <a:ext cx="126109" cy="1323626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B24B911-F792-1C46-B77A-08150A44AA7A}"/>
              </a:ext>
            </a:extLst>
          </p:cNvPr>
          <p:cNvCxnSpPr>
            <a:cxnSpLocks/>
          </p:cNvCxnSpPr>
          <p:nvPr/>
        </p:nvCxnSpPr>
        <p:spPr>
          <a:xfrm>
            <a:off x="4639045" y="3931254"/>
            <a:ext cx="1558484" cy="1418383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545AC32-2DD5-944E-B66F-A7808FD99B62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3500754" y="4064881"/>
            <a:ext cx="711344" cy="1295481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BBD1CA6-423E-ED41-876A-9C87F199F669}"/>
              </a:ext>
            </a:extLst>
          </p:cNvPr>
          <p:cNvCxnSpPr>
            <a:cxnSpLocks/>
          </p:cNvCxnSpPr>
          <p:nvPr/>
        </p:nvCxnSpPr>
        <p:spPr>
          <a:xfrm>
            <a:off x="4643441" y="4036784"/>
            <a:ext cx="212134" cy="1729467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46DD3E7-BA7C-E145-873A-4B8BCA68B606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4708126" y="4072530"/>
            <a:ext cx="511165" cy="745413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ACE8223-A324-8646-85AC-4BF56C7CFE1D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4715564" y="3931254"/>
            <a:ext cx="2017516" cy="1027198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8EAD8E3-E9DF-854E-B3D4-C616F38E47A4}"/>
              </a:ext>
            </a:extLst>
          </p:cNvPr>
          <p:cNvCxnSpPr>
            <a:cxnSpLocks/>
          </p:cNvCxnSpPr>
          <p:nvPr/>
        </p:nvCxnSpPr>
        <p:spPr>
          <a:xfrm>
            <a:off x="4773324" y="3931254"/>
            <a:ext cx="1971663" cy="1436185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3CBCA79-AF98-EA44-962A-6A0FC93F0851}"/>
              </a:ext>
            </a:extLst>
          </p:cNvPr>
          <p:cNvCxnSpPr>
            <a:cxnSpLocks/>
            <a:stCxn id="8" idx="3"/>
            <a:endCxn id="83" idx="1"/>
          </p:cNvCxnSpPr>
          <p:nvPr/>
        </p:nvCxnSpPr>
        <p:spPr>
          <a:xfrm>
            <a:off x="4774068" y="3787690"/>
            <a:ext cx="2311301" cy="2255634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47BA13A-3D30-C642-A347-B4EB360BC16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774068" y="3787690"/>
            <a:ext cx="2758753" cy="1616287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13CB570-B374-5F43-9465-E4049C7C5A8D}"/>
              </a:ext>
            </a:extLst>
          </p:cNvPr>
          <p:cNvCxnSpPr>
            <a:cxnSpLocks/>
            <a:stCxn id="8" idx="3"/>
            <a:endCxn id="84" idx="0"/>
          </p:cNvCxnSpPr>
          <p:nvPr/>
        </p:nvCxnSpPr>
        <p:spPr>
          <a:xfrm>
            <a:off x="4774068" y="3787690"/>
            <a:ext cx="3736424" cy="1564414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65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09CD19E-E5FC-5249-93EE-46B55C624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SDI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SDN: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32D366-48E0-EA40-B0B5-2069D6384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Dynamic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dependent</a:t>
            </a:r>
            <a:r>
              <a:rPr lang="zh-CN" altLang="en-US" sz="2400" dirty="0"/>
              <a:t> </a:t>
            </a:r>
            <a:r>
              <a:rPr lang="en-US" altLang="zh-CN" sz="2400" dirty="0"/>
              <a:t>path-ports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SDI-nets</a:t>
            </a:r>
          </a:p>
          <a:p>
            <a:pPr lvl="1"/>
            <a:r>
              <a:rPr lang="en-US" altLang="zh-CN" dirty="0"/>
              <a:t>Upstream</a:t>
            </a:r>
            <a:r>
              <a:rPr lang="zh-CN" altLang="en-US" dirty="0"/>
              <a:t> </a:t>
            </a:r>
            <a:r>
              <a:rPr lang="en-US" altLang="zh-CN" dirty="0"/>
              <a:t>path-ports</a:t>
            </a:r>
            <a:r>
              <a:rPr lang="zh-CN" altLang="en-US" dirty="0"/>
              <a:t> </a:t>
            </a:r>
            <a:r>
              <a:rPr lang="en-US" altLang="zh-CN" dirty="0"/>
              <a:t>depend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downstream</a:t>
            </a:r>
            <a:r>
              <a:rPr lang="zh-CN" altLang="en-US" dirty="0"/>
              <a:t> </a:t>
            </a:r>
            <a:r>
              <a:rPr lang="en-US" altLang="zh-CN" dirty="0"/>
              <a:t>path-ports</a:t>
            </a:r>
          </a:p>
          <a:p>
            <a:r>
              <a:rPr lang="en-US" altLang="zh-CN" sz="2400" b="1" dirty="0"/>
              <a:t>Example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When</a:t>
            </a:r>
            <a:r>
              <a:rPr lang="zh-CN" altLang="en-US" sz="2400" dirty="0"/>
              <a:t> </a:t>
            </a:r>
            <a:r>
              <a:rPr lang="en-US" altLang="zh-CN" sz="2400" dirty="0"/>
              <a:t>E</a:t>
            </a:r>
            <a:r>
              <a:rPr lang="zh-CN" altLang="en-US" sz="2400" dirty="0"/>
              <a:t> </a:t>
            </a:r>
            <a:r>
              <a:rPr lang="en-US" altLang="zh-CN" sz="2400" dirty="0"/>
              <a:t>selects</a:t>
            </a:r>
            <a:r>
              <a:rPr lang="zh-CN" altLang="en-US" sz="2400" dirty="0"/>
              <a:t> </a:t>
            </a:r>
            <a:r>
              <a:rPr lang="en-US" altLang="zh-CN" sz="2400" dirty="0"/>
              <a:t>[E,</a:t>
            </a:r>
            <a:r>
              <a:rPr lang="zh-CN" altLang="en-US" sz="2400" dirty="0"/>
              <a:t> </a:t>
            </a:r>
            <a:r>
              <a:rPr lang="en-US" altLang="zh-CN" sz="2400" dirty="0"/>
              <a:t>F,</a:t>
            </a:r>
            <a:r>
              <a:rPr lang="zh-CN" altLang="en-US" sz="2400" dirty="0"/>
              <a:t> </a:t>
            </a:r>
            <a:r>
              <a:rPr lang="en-US" altLang="zh-CN" sz="2400" dirty="0"/>
              <a:t>D]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does</a:t>
            </a:r>
            <a:r>
              <a:rPr lang="zh-CN" altLang="en-US" sz="2400" dirty="0"/>
              <a:t> </a:t>
            </a:r>
            <a:r>
              <a:rPr lang="en-US" altLang="zh-CN" sz="2400" dirty="0"/>
              <a:t>not</a:t>
            </a:r>
            <a:r>
              <a:rPr lang="zh-CN" altLang="en-US" sz="2400" dirty="0"/>
              <a:t> </a:t>
            </a:r>
            <a:r>
              <a:rPr lang="en-US" altLang="zh-CN" sz="2400" dirty="0"/>
              <a:t>export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B,</a:t>
            </a:r>
            <a:r>
              <a:rPr lang="zh-CN" altLang="en-US" sz="2400" dirty="0"/>
              <a:t> </a:t>
            </a:r>
            <a:r>
              <a:rPr lang="en-US" altLang="zh-CN" sz="2400" dirty="0"/>
              <a:t>A's</a:t>
            </a:r>
            <a:r>
              <a:rPr lang="zh-CN" altLang="en-US" sz="2400" dirty="0"/>
              <a:t> </a:t>
            </a:r>
            <a:r>
              <a:rPr lang="en-US" altLang="zh-CN" sz="2400" dirty="0"/>
              <a:t>path-port</a:t>
            </a:r>
            <a:r>
              <a:rPr lang="zh-CN" altLang="en-US" sz="2400" dirty="0"/>
              <a:t> </a:t>
            </a:r>
            <a:r>
              <a:rPr lang="en-US" altLang="zh-CN" sz="2400" dirty="0"/>
              <a:t>would</a:t>
            </a:r>
            <a:r>
              <a:rPr lang="zh-CN" altLang="en-US" sz="2400" dirty="0"/>
              <a:t> </a:t>
            </a:r>
            <a:r>
              <a:rPr lang="en-US" altLang="zh-CN" sz="2400" dirty="0"/>
              <a:t>become</a:t>
            </a:r>
            <a:r>
              <a:rPr lang="zh-CN" altLang="en-US" sz="2400" dirty="0"/>
              <a:t> </a:t>
            </a:r>
            <a:r>
              <a:rPr lang="en-US" altLang="zh-CN" sz="2400" dirty="0"/>
              <a:t>[A,</a:t>
            </a:r>
            <a:r>
              <a:rPr lang="zh-CN" altLang="en-US" sz="2400" dirty="0"/>
              <a:t> </a:t>
            </a:r>
            <a:r>
              <a:rPr lang="en-US" altLang="zh-CN" sz="2400" dirty="0"/>
              <a:t>C,</a:t>
            </a:r>
            <a:r>
              <a:rPr lang="zh-CN" altLang="en-US" sz="2400" dirty="0"/>
              <a:t> </a:t>
            </a:r>
            <a:r>
              <a:rPr lang="en-US" altLang="zh-CN" sz="2400" dirty="0"/>
              <a:t>E,</a:t>
            </a:r>
            <a:r>
              <a:rPr lang="zh-CN" altLang="en-US" sz="2400" dirty="0"/>
              <a:t> </a:t>
            </a:r>
            <a:r>
              <a:rPr lang="en-US" altLang="zh-CN" sz="2400" dirty="0"/>
              <a:t>F,</a:t>
            </a:r>
            <a:r>
              <a:rPr lang="zh-CN" altLang="en-US" sz="2400" dirty="0"/>
              <a:t> </a:t>
            </a:r>
            <a:r>
              <a:rPr lang="en-US" altLang="zh-CN" sz="2400" dirty="0"/>
              <a:t>D]</a:t>
            </a:r>
          </a:p>
          <a:p>
            <a:endParaRPr lang="en-US" altLang="zh-CN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A4E7B-8833-704F-AEBD-A129D3E64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51</a:t>
            </a:fld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12D6FCE-82CA-344B-A8D7-D60109CC02EA}"/>
              </a:ext>
            </a:extLst>
          </p:cNvPr>
          <p:cNvSpPr txBox="1"/>
          <p:nvPr/>
        </p:nvSpPr>
        <p:spPr>
          <a:xfrm>
            <a:off x="11521440" y="15544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59D609E-2EFA-E346-84F1-B175E56F91BA}"/>
              </a:ext>
            </a:extLst>
          </p:cNvPr>
          <p:cNvGrpSpPr/>
          <p:nvPr/>
        </p:nvGrpSpPr>
        <p:grpSpPr>
          <a:xfrm>
            <a:off x="3798735" y="3828112"/>
            <a:ext cx="5467214" cy="3029888"/>
            <a:chOff x="4215193" y="3482970"/>
            <a:chExt cx="5467214" cy="302988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129A077-787D-4541-934F-66B33DFC1497}"/>
                </a:ext>
              </a:extLst>
            </p:cNvPr>
            <p:cNvGrpSpPr/>
            <p:nvPr/>
          </p:nvGrpSpPr>
          <p:grpSpPr>
            <a:xfrm>
              <a:off x="4215193" y="4686890"/>
              <a:ext cx="5467214" cy="1825968"/>
              <a:chOff x="6558935" y="4090765"/>
              <a:chExt cx="5467214" cy="1825968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786D89A-D2F4-AF4B-8786-71BDCBC02825}"/>
                  </a:ext>
                </a:extLst>
              </p:cNvPr>
              <p:cNvGrpSpPr/>
              <p:nvPr/>
            </p:nvGrpSpPr>
            <p:grpSpPr>
              <a:xfrm>
                <a:off x="6558935" y="4179068"/>
                <a:ext cx="5462555" cy="1391726"/>
                <a:chOff x="6520462" y="4150684"/>
                <a:chExt cx="5462555" cy="1391726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C3A8C237-CBAF-CE4E-9FC1-CEBA743568C0}"/>
                    </a:ext>
                  </a:extLst>
                </p:cNvPr>
                <p:cNvGrpSpPr/>
                <p:nvPr/>
              </p:nvGrpSpPr>
              <p:grpSpPr>
                <a:xfrm>
                  <a:off x="6598778" y="4163829"/>
                  <a:ext cx="5314950" cy="1374140"/>
                  <a:chOff x="2295189" y="1125526"/>
                  <a:chExt cx="8851121" cy="2320573"/>
                </a:xfrm>
              </p:grpSpPr>
              <p:sp>
                <p:nvSpPr>
                  <p:cNvPr id="98" name="Oval 97">
                    <a:extLst>
                      <a:ext uri="{FF2B5EF4-FFF2-40B4-BE49-F238E27FC236}">
                        <a16:creationId xmlns:a16="http://schemas.microsoft.com/office/drawing/2014/main" id="{00509ED0-733D-BF46-BF12-FE35B2381D6B}"/>
                      </a:ext>
                    </a:extLst>
                  </p:cNvPr>
                  <p:cNvSpPr/>
                  <p:nvPr/>
                </p:nvSpPr>
                <p:spPr>
                  <a:xfrm>
                    <a:off x="3441581" y="2037997"/>
                    <a:ext cx="540000" cy="540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>
                        <a:solidFill>
                          <a:schemeClr val="tx1"/>
                        </a:solidFill>
                      </a:rPr>
                      <a:t>A</a:t>
                    </a:r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BAF5DA7D-ACEC-E54B-B076-BAAF8F4A75A5}"/>
                      </a:ext>
                    </a:extLst>
                  </p:cNvPr>
                  <p:cNvSpPr/>
                  <p:nvPr/>
                </p:nvSpPr>
                <p:spPr>
                  <a:xfrm>
                    <a:off x="5162426" y="1125526"/>
                    <a:ext cx="540000" cy="540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>
                        <a:solidFill>
                          <a:schemeClr val="tx1"/>
                        </a:solidFill>
                      </a:rPr>
                      <a:t>B</a:t>
                    </a:r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29E68DDB-CCC6-8D44-A1F1-AAFB1D0FBBE9}"/>
                      </a:ext>
                    </a:extLst>
                  </p:cNvPr>
                  <p:cNvSpPr/>
                  <p:nvPr/>
                </p:nvSpPr>
                <p:spPr>
                  <a:xfrm>
                    <a:off x="4784244" y="2906099"/>
                    <a:ext cx="540000" cy="540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>
                        <a:solidFill>
                          <a:schemeClr val="tx1"/>
                        </a:solidFill>
                      </a:rPr>
                      <a:t>C</a:t>
                    </a:r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46428332-20D9-4F47-B507-2E582F90C535}"/>
                      </a:ext>
                    </a:extLst>
                  </p:cNvPr>
                  <p:cNvSpPr/>
                  <p:nvPr/>
                </p:nvSpPr>
                <p:spPr>
                  <a:xfrm>
                    <a:off x="6682492" y="2037997"/>
                    <a:ext cx="540000" cy="540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>
                        <a:solidFill>
                          <a:schemeClr val="tx1"/>
                        </a:solidFill>
                      </a:rPr>
                      <a:t>D</a:t>
                    </a:r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A697A816-E5CD-514A-9A28-2EA38770657F}"/>
                      </a:ext>
                    </a:extLst>
                  </p:cNvPr>
                  <p:cNvSpPr/>
                  <p:nvPr/>
                </p:nvSpPr>
                <p:spPr>
                  <a:xfrm>
                    <a:off x="8031731" y="1125526"/>
                    <a:ext cx="540000" cy="540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>
                        <a:solidFill>
                          <a:schemeClr val="tx1"/>
                        </a:solidFill>
                      </a:rPr>
                      <a:t>E</a:t>
                    </a:r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D19B3336-FFBD-8D45-8959-5F23393693B9}"/>
                      </a:ext>
                    </a:extLst>
                  </p:cNvPr>
                  <p:cNvSpPr/>
                  <p:nvPr/>
                </p:nvSpPr>
                <p:spPr>
                  <a:xfrm>
                    <a:off x="7974348" y="2037997"/>
                    <a:ext cx="540000" cy="540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>
                        <a:solidFill>
                          <a:schemeClr val="tx1"/>
                        </a:solidFill>
                      </a:rPr>
                      <a:t>F</a:t>
                    </a:r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EA6F6CE9-05FD-4C41-97E1-C406555687A9}"/>
                      </a:ext>
                    </a:extLst>
                  </p:cNvPr>
                  <p:cNvSpPr/>
                  <p:nvPr/>
                </p:nvSpPr>
                <p:spPr>
                  <a:xfrm>
                    <a:off x="9120740" y="2037997"/>
                    <a:ext cx="540000" cy="540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>
                        <a:solidFill>
                          <a:schemeClr val="tx1"/>
                        </a:solidFill>
                      </a:rPr>
                      <a:t>H</a:t>
                    </a:r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F6E8256E-CC09-9E42-8E7C-2E17AA8AAFAE}"/>
                      </a:ext>
                    </a:extLst>
                  </p:cNvPr>
                  <p:cNvSpPr/>
                  <p:nvPr/>
                </p:nvSpPr>
                <p:spPr>
                  <a:xfrm>
                    <a:off x="8635865" y="2906099"/>
                    <a:ext cx="540000" cy="540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>
                        <a:solidFill>
                          <a:schemeClr val="tx1"/>
                        </a:solidFill>
                      </a:rPr>
                      <a:t>G</a:t>
                    </a:r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0395A943-6794-054F-B209-ADAF746ABECA}"/>
                      </a:ext>
                    </a:extLst>
                  </p:cNvPr>
                  <p:cNvSpPr/>
                  <p:nvPr/>
                </p:nvSpPr>
                <p:spPr>
                  <a:xfrm>
                    <a:off x="10606310" y="2037997"/>
                    <a:ext cx="540000" cy="540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>
                        <a:solidFill>
                          <a:schemeClr val="tx1"/>
                        </a:solidFill>
                      </a:rPr>
                      <a:t>T</a:t>
                    </a:r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6662FD81-884D-4247-A23C-5BAAAF22612A}"/>
                      </a:ext>
                    </a:extLst>
                  </p:cNvPr>
                  <p:cNvCxnSpPr>
                    <a:cxnSpLocks/>
                    <a:stCxn id="98" idx="7"/>
                    <a:endCxn id="99" idx="2"/>
                  </p:cNvCxnSpPr>
                  <p:nvPr/>
                </p:nvCxnSpPr>
                <p:spPr>
                  <a:xfrm flipV="1">
                    <a:off x="3902500" y="1395526"/>
                    <a:ext cx="1259926" cy="72155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B0AC5CAF-F1F3-0B4E-908D-9CA881CE18D2}"/>
                      </a:ext>
                    </a:extLst>
                  </p:cNvPr>
                  <p:cNvCxnSpPr>
                    <a:cxnSpLocks/>
                    <a:stCxn id="98" idx="5"/>
                    <a:endCxn id="100" idx="2"/>
                  </p:cNvCxnSpPr>
                  <p:nvPr/>
                </p:nvCxnSpPr>
                <p:spPr>
                  <a:xfrm>
                    <a:off x="3902500" y="2498916"/>
                    <a:ext cx="881744" cy="67718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94F16A36-3EF0-8C4F-8F3B-DB6FC0E4E05A}"/>
                      </a:ext>
                    </a:extLst>
                  </p:cNvPr>
                  <p:cNvCxnSpPr>
                    <a:cxnSpLocks/>
                    <a:stCxn id="101" idx="1"/>
                    <a:endCxn id="99" idx="6"/>
                  </p:cNvCxnSpPr>
                  <p:nvPr/>
                </p:nvCxnSpPr>
                <p:spPr>
                  <a:xfrm flipH="1" flipV="1">
                    <a:off x="5702426" y="1395526"/>
                    <a:ext cx="1059147" cy="72155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A5FC4319-19DC-B34E-9CC1-642653FA0284}"/>
                      </a:ext>
                    </a:extLst>
                  </p:cNvPr>
                  <p:cNvCxnSpPr>
                    <a:cxnSpLocks/>
                    <a:stCxn id="100" idx="6"/>
                    <a:endCxn id="101" idx="3"/>
                  </p:cNvCxnSpPr>
                  <p:nvPr/>
                </p:nvCxnSpPr>
                <p:spPr>
                  <a:xfrm flipV="1">
                    <a:off x="5324244" y="2498916"/>
                    <a:ext cx="1437329" cy="67718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D48F05FC-9E82-D14D-B314-D43C356A799B}"/>
                      </a:ext>
                    </a:extLst>
                  </p:cNvPr>
                  <p:cNvCxnSpPr>
                    <a:cxnSpLocks/>
                    <a:stCxn id="102" idx="2"/>
                    <a:endCxn id="101" idx="7"/>
                  </p:cNvCxnSpPr>
                  <p:nvPr/>
                </p:nvCxnSpPr>
                <p:spPr>
                  <a:xfrm flipH="1">
                    <a:off x="7143411" y="1395526"/>
                    <a:ext cx="888320" cy="72155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38EC3A50-0719-0546-A3FE-9C9F79DB4471}"/>
                      </a:ext>
                    </a:extLst>
                  </p:cNvPr>
                  <p:cNvCxnSpPr>
                    <a:cxnSpLocks/>
                    <a:stCxn id="105" idx="2"/>
                    <a:endCxn id="101" idx="5"/>
                  </p:cNvCxnSpPr>
                  <p:nvPr/>
                </p:nvCxnSpPr>
                <p:spPr>
                  <a:xfrm flipH="1" flipV="1">
                    <a:off x="7143411" y="2498916"/>
                    <a:ext cx="1492454" cy="67718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E49C8ED5-28EF-7B48-9E0B-8FADCE534F43}"/>
                      </a:ext>
                    </a:extLst>
                  </p:cNvPr>
                  <p:cNvCxnSpPr>
                    <a:cxnSpLocks/>
                    <a:stCxn id="103" idx="2"/>
                    <a:endCxn id="101" idx="6"/>
                  </p:cNvCxnSpPr>
                  <p:nvPr/>
                </p:nvCxnSpPr>
                <p:spPr>
                  <a:xfrm flipH="1">
                    <a:off x="7222492" y="2307997"/>
                    <a:ext cx="751856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3CB12336-9767-BF48-BE84-C614818F988B}"/>
                      </a:ext>
                    </a:extLst>
                  </p:cNvPr>
                  <p:cNvCxnSpPr>
                    <a:cxnSpLocks/>
                    <a:stCxn id="104" idx="2"/>
                    <a:endCxn id="103" idx="6"/>
                  </p:cNvCxnSpPr>
                  <p:nvPr/>
                </p:nvCxnSpPr>
                <p:spPr>
                  <a:xfrm flipH="1">
                    <a:off x="8514348" y="2307997"/>
                    <a:ext cx="606392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1F393E99-A40D-A04F-82FF-BAE930B4E636}"/>
                      </a:ext>
                    </a:extLst>
                  </p:cNvPr>
                  <p:cNvCxnSpPr>
                    <a:cxnSpLocks/>
                    <a:stCxn id="106" idx="1"/>
                    <a:endCxn id="102" idx="6"/>
                  </p:cNvCxnSpPr>
                  <p:nvPr/>
                </p:nvCxnSpPr>
                <p:spPr>
                  <a:xfrm flipH="1" flipV="1">
                    <a:off x="8571731" y="1395526"/>
                    <a:ext cx="2113660" cy="72155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6C75C40A-FCC8-F04D-A1E2-341C44CA0799}"/>
                      </a:ext>
                    </a:extLst>
                  </p:cNvPr>
                  <p:cNvCxnSpPr>
                    <a:cxnSpLocks/>
                    <a:stCxn id="106" idx="2"/>
                    <a:endCxn id="104" idx="6"/>
                  </p:cNvCxnSpPr>
                  <p:nvPr/>
                </p:nvCxnSpPr>
                <p:spPr>
                  <a:xfrm flipH="1">
                    <a:off x="9660740" y="2307997"/>
                    <a:ext cx="945570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0046BAD1-E05D-B74C-B66A-CE780C1926E5}"/>
                      </a:ext>
                    </a:extLst>
                  </p:cNvPr>
                  <p:cNvCxnSpPr>
                    <a:cxnSpLocks/>
                    <a:stCxn id="106" idx="3"/>
                    <a:endCxn id="105" idx="6"/>
                  </p:cNvCxnSpPr>
                  <p:nvPr/>
                </p:nvCxnSpPr>
                <p:spPr>
                  <a:xfrm flipH="1">
                    <a:off x="9175865" y="2498916"/>
                    <a:ext cx="1509526" cy="67718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521026F2-C504-6C40-B107-FF7CD52D640B}"/>
                      </a:ext>
                    </a:extLst>
                  </p:cNvPr>
                  <p:cNvSpPr/>
                  <p:nvPr/>
                </p:nvSpPr>
                <p:spPr>
                  <a:xfrm>
                    <a:off x="2295189" y="2053102"/>
                    <a:ext cx="540000" cy="540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>
                        <a:solidFill>
                          <a:schemeClr val="tx1"/>
                        </a:solidFill>
                      </a:rPr>
                      <a:t>S</a:t>
                    </a:r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185AF9DD-66F2-F247-A870-5E34278D526D}"/>
                      </a:ext>
                    </a:extLst>
                  </p:cNvPr>
                  <p:cNvCxnSpPr>
                    <a:cxnSpLocks/>
                    <a:stCxn id="98" idx="2"/>
                    <a:endCxn id="118" idx="6"/>
                  </p:cNvCxnSpPr>
                  <p:nvPr/>
                </p:nvCxnSpPr>
                <p:spPr>
                  <a:xfrm flipH="1">
                    <a:off x="2835189" y="2307997"/>
                    <a:ext cx="606392" cy="15105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952CADCF-11FB-B040-A845-CE1A68A7CF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20462" y="4706021"/>
                  <a:ext cx="452817" cy="306854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F4ACBAAD-CE0F-E641-A200-5D053A89C9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39292" y="4708088"/>
                  <a:ext cx="452817" cy="306854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30711561-3116-8549-8361-C48A02890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8999" y="4163602"/>
                  <a:ext cx="452817" cy="306854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EF797446-F65E-9643-9B96-1123E706B0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29819" y="5235556"/>
                  <a:ext cx="452817" cy="306854"/>
                </a:xfrm>
                <a:prstGeom prst="rect">
                  <a:avLst/>
                </a:prstGeom>
              </p:spPr>
            </p:pic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id="{1A7035B0-5E3F-A740-AC9E-3E8A0234C6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51424" y="4697536"/>
                  <a:ext cx="452817" cy="306854"/>
                </a:xfrm>
                <a:prstGeom prst="rect">
                  <a:avLst/>
                </a:prstGeom>
              </p:spPr>
            </p:pic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8BA1C65B-FDD1-F84D-AA78-28C11508EA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63067" y="4724018"/>
                  <a:ext cx="452817" cy="306854"/>
                </a:xfrm>
                <a:prstGeom prst="rect">
                  <a:avLst/>
                </a:prstGeom>
              </p:spPr>
            </p:pic>
            <p:pic>
              <p:nvPicPr>
                <p:cNvPr id="94" name="Picture 93">
                  <a:extLst>
                    <a:ext uri="{FF2B5EF4-FFF2-40B4-BE49-F238E27FC236}">
                      <a16:creationId xmlns:a16="http://schemas.microsoft.com/office/drawing/2014/main" id="{3DD1C116-906B-F34F-BB97-AA5C5A00E5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79197" y="4150684"/>
                  <a:ext cx="452817" cy="306854"/>
                </a:xfrm>
                <a:prstGeom prst="rect">
                  <a:avLst/>
                </a:prstGeom>
              </p:spPr>
            </p:pic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54F71810-A8D6-5147-BDF7-95915028AA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20431" y="4722068"/>
                  <a:ext cx="452817" cy="306854"/>
                </a:xfrm>
                <a:prstGeom prst="rect">
                  <a:avLst/>
                </a:prstGeom>
              </p:spPr>
            </p:pic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1DDFC478-CBFC-8943-913D-A6403CC9E4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31486" y="5235556"/>
                  <a:ext cx="452817" cy="306854"/>
                </a:xfrm>
                <a:prstGeom prst="rect">
                  <a:avLst/>
                </a:prstGeom>
              </p:spPr>
            </p:pic>
            <p:pic>
              <p:nvPicPr>
                <p:cNvPr id="97" name="Picture 96">
                  <a:extLst>
                    <a:ext uri="{FF2B5EF4-FFF2-40B4-BE49-F238E27FC236}">
                      <a16:creationId xmlns:a16="http://schemas.microsoft.com/office/drawing/2014/main" id="{0F992D8D-7F94-9048-8972-E94430724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30200" y="4697763"/>
                  <a:ext cx="452817" cy="306854"/>
                </a:xfrm>
                <a:prstGeom prst="rect">
                  <a:avLst/>
                </a:prstGeom>
              </p:spPr>
            </p:pic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57D7AA5-C6DC-C04F-B3D4-1B87CC0BF213}"/>
                  </a:ext>
                </a:extLst>
              </p:cNvPr>
              <p:cNvSpPr txBox="1"/>
              <p:nvPr/>
            </p:nvSpPr>
            <p:spPr>
              <a:xfrm>
                <a:off x="6586590" y="5023162"/>
                <a:ext cx="4200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b="1" dirty="0"/>
                  <a:t>S</a:t>
                </a:r>
                <a:endParaRPr lang="en-US" sz="2200" b="1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CD8282F-2A46-FA43-AFCD-E76188006917}"/>
                  </a:ext>
                </a:extLst>
              </p:cNvPr>
              <p:cNvSpPr txBox="1"/>
              <p:nvPr/>
            </p:nvSpPr>
            <p:spPr>
              <a:xfrm>
                <a:off x="7299452" y="5017263"/>
                <a:ext cx="4200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b="1" dirty="0"/>
                  <a:t>A</a:t>
                </a:r>
                <a:endParaRPr lang="en-US" sz="2200" b="1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C24B42-81F2-194A-ACA0-9C7139F25130}"/>
                  </a:ext>
                </a:extLst>
              </p:cNvPr>
              <p:cNvSpPr txBox="1"/>
              <p:nvPr/>
            </p:nvSpPr>
            <p:spPr>
              <a:xfrm>
                <a:off x="8293782" y="4456945"/>
                <a:ext cx="4200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b="1" dirty="0"/>
                  <a:t>B</a:t>
                </a:r>
                <a:endParaRPr lang="en-US" sz="2200" b="1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4BDE73C-AAC4-D04D-9F4E-4C6AA9247F00}"/>
                  </a:ext>
                </a:extLst>
              </p:cNvPr>
              <p:cNvSpPr txBox="1"/>
              <p:nvPr/>
            </p:nvSpPr>
            <p:spPr>
              <a:xfrm>
                <a:off x="8083730" y="5485846"/>
                <a:ext cx="4200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b="1" dirty="0"/>
                  <a:t>C</a:t>
                </a:r>
                <a:endParaRPr lang="en-US" sz="2200" b="1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AE74C0C-EAA3-5C4B-94C2-BAD8807B154E}"/>
                  </a:ext>
                </a:extLst>
              </p:cNvPr>
              <p:cNvSpPr txBox="1"/>
              <p:nvPr/>
            </p:nvSpPr>
            <p:spPr>
              <a:xfrm>
                <a:off x="9228820" y="4978309"/>
                <a:ext cx="4200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b="1" dirty="0"/>
                  <a:t>E</a:t>
                </a:r>
                <a:endParaRPr lang="en-US" sz="2200" b="1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CB3E7B3-E030-E14C-9FAB-F5A18E1E10B2}"/>
                  </a:ext>
                </a:extLst>
              </p:cNvPr>
              <p:cNvSpPr txBox="1"/>
              <p:nvPr/>
            </p:nvSpPr>
            <p:spPr>
              <a:xfrm>
                <a:off x="10512108" y="4090765"/>
                <a:ext cx="4200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/>
                  <a:t>F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C35DF86-D5D6-664F-B292-60222987BDFB}"/>
                  </a:ext>
                </a:extLst>
              </p:cNvPr>
              <p:cNvSpPr txBox="1"/>
              <p:nvPr/>
            </p:nvSpPr>
            <p:spPr>
              <a:xfrm>
                <a:off x="10280633" y="4467034"/>
                <a:ext cx="4200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b="1" dirty="0"/>
                  <a:t>G</a:t>
                </a:r>
                <a:endParaRPr lang="en-US" sz="2200" b="1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7770B65-8263-3647-90EB-4C80AF767A05}"/>
                  </a:ext>
                </a:extLst>
              </p:cNvPr>
              <p:cNvSpPr txBox="1"/>
              <p:nvPr/>
            </p:nvSpPr>
            <p:spPr>
              <a:xfrm>
                <a:off x="10544351" y="4432325"/>
                <a:ext cx="4200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b="1" dirty="0"/>
                  <a:t>I</a:t>
                </a:r>
                <a:endParaRPr lang="en-US" sz="2200" b="1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0CC9EBE-C207-B140-B3D9-F342B0E044AE}"/>
                  </a:ext>
                </a:extLst>
              </p:cNvPr>
              <p:cNvSpPr txBox="1"/>
              <p:nvPr/>
            </p:nvSpPr>
            <p:spPr>
              <a:xfrm>
                <a:off x="9963252" y="5278409"/>
                <a:ext cx="4200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b="1" dirty="0"/>
                  <a:t>H</a:t>
                </a:r>
                <a:endParaRPr lang="en-US" sz="2200" b="1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8C1B360-DAD5-2F49-989D-09C0455B494F}"/>
                  </a:ext>
                </a:extLst>
              </p:cNvPr>
              <p:cNvSpPr txBox="1"/>
              <p:nvPr/>
            </p:nvSpPr>
            <p:spPr>
              <a:xfrm>
                <a:off x="11606058" y="4991199"/>
                <a:ext cx="4200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b="1" dirty="0"/>
                  <a:t>D</a:t>
                </a:r>
                <a:endParaRPr lang="en-US" sz="2200" b="1" dirty="0"/>
              </a:p>
            </p:txBody>
          </p:sp>
        </p:grp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D4E5EE5D-4B03-2946-B446-2871E5B15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44006" y="3482970"/>
              <a:ext cx="512714" cy="546100"/>
            </a:xfrm>
            <a:prstGeom prst="rect">
              <a:avLst/>
            </a:prstGeom>
          </p:spPr>
        </p:pic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0CDBBC4-F354-AA44-B7DA-384FF46A7D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3121" y="4021972"/>
              <a:ext cx="126109" cy="1323626"/>
            </a:xfrm>
            <a:prstGeom prst="straightConnector1">
              <a:avLst/>
            </a:prstGeom>
            <a:ln w="25400"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9005D26B-319B-0642-B03F-1D83151069F4}"/>
                </a:ext>
              </a:extLst>
            </p:cNvPr>
            <p:cNvCxnSpPr>
              <a:cxnSpLocks/>
            </p:cNvCxnSpPr>
            <p:nvPr/>
          </p:nvCxnSpPr>
          <p:spPr>
            <a:xfrm>
              <a:off x="5521697" y="3899584"/>
              <a:ext cx="1558484" cy="1418383"/>
            </a:xfrm>
            <a:prstGeom prst="straightConnector1">
              <a:avLst/>
            </a:prstGeom>
            <a:ln w="25400"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74B5A62-357F-0E4A-BB59-FA7FE02881A4}"/>
              </a:ext>
            </a:extLst>
          </p:cNvPr>
          <p:cNvGrpSpPr/>
          <p:nvPr/>
        </p:nvGrpSpPr>
        <p:grpSpPr>
          <a:xfrm>
            <a:off x="6868924" y="3846593"/>
            <a:ext cx="1432223" cy="995217"/>
            <a:chOff x="8006067" y="3395750"/>
            <a:chExt cx="1432223" cy="1379445"/>
          </a:xfrm>
        </p:grpSpPr>
        <p:sp>
          <p:nvSpPr>
            <p:cNvPr id="8" name="Rectangular Callout 7">
              <a:extLst>
                <a:ext uri="{FF2B5EF4-FFF2-40B4-BE49-F238E27FC236}">
                  <a16:creationId xmlns:a16="http://schemas.microsoft.com/office/drawing/2014/main" id="{F5078247-04C7-4F44-8750-937EBC0D8008}"/>
                </a:ext>
              </a:extLst>
            </p:cNvPr>
            <p:cNvSpPr/>
            <p:nvPr/>
          </p:nvSpPr>
          <p:spPr>
            <a:xfrm>
              <a:off x="8006067" y="3395750"/>
              <a:ext cx="989269" cy="1379445"/>
            </a:xfrm>
            <a:prstGeom prst="wedgeRectCallout">
              <a:avLst>
                <a:gd name="adj1" fmla="val -55795"/>
                <a:gd name="adj2" fmla="val 123733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50AAE76-E7D0-5443-8B22-D32D606BE707}"/>
                </a:ext>
              </a:extLst>
            </p:cNvPr>
            <p:cNvSpPr/>
            <p:nvPr/>
          </p:nvSpPr>
          <p:spPr>
            <a:xfrm>
              <a:off x="8560665" y="3504269"/>
              <a:ext cx="877625" cy="2759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rgbClr val="FF0000"/>
                  </a:solidFill>
                </a:rPr>
                <a:t>[E,</a:t>
              </a:r>
              <a:r>
                <a:rPr lang="zh-CN" altLang="en-US" sz="14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1400" b="1" dirty="0">
                  <a:solidFill>
                    <a:srgbClr val="FF0000"/>
                  </a:solidFill>
                </a:rPr>
                <a:t>G,</a:t>
              </a:r>
              <a:r>
                <a:rPr lang="zh-CN" altLang="en-US" sz="14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1400" b="1" dirty="0">
                  <a:solidFill>
                    <a:srgbClr val="FF0000"/>
                  </a:solidFill>
                </a:rPr>
                <a:t>I,</a:t>
              </a:r>
              <a:r>
                <a:rPr lang="zh-CN" altLang="en-US" sz="14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1400" b="1" dirty="0">
                  <a:solidFill>
                    <a:srgbClr val="FF0000"/>
                  </a:solidFill>
                </a:rPr>
                <a:t>D]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F5F525C-B19F-174C-93E8-C6DB8E551B0E}"/>
                </a:ext>
              </a:extLst>
            </p:cNvPr>
            <p:cNvSpPr/>
            <p:nvPr/>
          </p:nvSpPr>
          <p:spPr>
            <a:xfrm>
              <a:off x="8560665" y="3935793"/>
              <a:ext cx="877625" cy="2759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[E,</a:t>
              </a:r>
              <a:r>
                <a:rPr lang="zh-CN" altLang="en-US" sz="14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F,</a:t>
              </a:r>
              <a:r>
                <a:rPr lang="zh-CN" altLang="en-US" sz="14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D]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F205688-92DD-2E4B-88B8-4EC66399483B}"/>
                </a:ext>
              </a:extLst>
            </p:cNvPr>
            <p:cNvSpPr/>
            <p:nvPr/>
          </p:nvSpPr>
          <p:spPr>
            <a:xfrm>
              <a:off x="8560582" y="4381690"/>
              <a:ext cx="877625" cy="2759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[E,</a:t>
              </a:r>
              <a:r>
                <a:rPr lang="zh-CN" altLang="en-US" sz="14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H,</a:t>
              </a:r>
              <a:r>
                <a:rPr lang="zh-CN" altLang="en-US" sz="14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D]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1" name="Rectangular Callout 130">
            <a:extLst>
              <a:ext uri="{FF2B5EF4-FFF2-40B4-BE49-F238E27FC236}">
                <a16:creationId xmlns:a16="http://schemas.microsoft.com/office/drawing/2014/main" id="{819CF294-A3DE-6740-A543-7EB47D5DE911}"/>
              </a:ext>
            </a:extLst>
          </p:cNvPr>
          <p:cNvSpPr/>
          <p:nvPr/>
        </p:nvSpPr>
        <p:spPr>
          <a:xfrm>
            <a:off x="2926050" y="4442292"/>
            <a:ext cx="989269" cy="735451"/>
          </a:xfrm>
          <a:prstGeom prst="wedgeRectCallout">
            <a:avLst>
              <a:gd name="adj1" fmla="val 107820"/>
              <a:gd name="adj2" fmla="val 125162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E44E408-3E87-D84E-99EE-F8DD76CC22D6}"/>
              </a:ext>
            </a:extLst>
          </p:cNvPr>
          <p:cNvSpPr/>
          <p:nvPr/>
        </p:nvSpPr>
        <p:spPr>
          <a:xfrm>
            <a:off x="3166159" y="4564981"/>
            <a:ext cx="1450101" cy="17639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[A,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B,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E,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G,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I,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D]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FD2A75F-E98B-8348-B329-DC2C88EA13CE}"/>
              </a:ext>
            </a:extLst>
          </p:cNvPr>
          <p:cNvSpPr/>
          <p:nvPr/>
        </p:nvSpPr>
        <p:spPr>
          <a:xfrm>
            <a:off x="3165385" y="4911124"/>
            <a:ext cx="1450101" cy="17639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[A,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C,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E,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G,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I,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D]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97ECF26-EB00-424D-842F-EBBB01D10E15}"/>
              </a:ext>
            </a:extLst>
          </p:cNvPr>
          <p:cNvSpPr/>
          <p:nvPr/>
        </p:nvSpPr>
        <p:spPr>
          <a:xfrm>
            <a:off x="1667705" y="5233696"/>
            <a:ext cx="8433552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Path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selections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at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SDI-nets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must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be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consistent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14FF51-08B1-BA47-B2ED-2CF027044338}"/>
              </a:ext>
            </a:extLst>
          </p:cNvPr>
          <p:cNvGrpSpPr/>
          <p:nvPr/>
        </p:nvGrpSpPr>
        <p:grpSpPr>
          <a:xfrm>
            <a:off x="7422233" y="3913037"/>
            <a:ext cx="877708" cy="832147"/>
            <a:chOff x="9309157" y="3412471"/>
            <a:chExt cx="877708" cy="83214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37A35A8-CD49-304D-86CD-8070E40E7705}"/>
                </a:ext>
              </a:extLst>
            </p:cNvPr>
            <p:cNvSpPr/>
            <p:nvPr/>
          </p:nvSpPr>
          <p:spPr>
            <a:xfrm>
              <a:off x="9309240" y="3412471"/>
              <a:ext cx="877625" cy="19912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[E,</a:t>
              </a:r>
              <a:r>
                <a:rPr lang="zh-CN" altLang="en-US" sz="14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G,</a:t>
              </a:r>
              <a:r>
                <a:rPr lang="zh-CN" altLang="en-US" sz="14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I,</a:t>
              </a:r>
              <a:r>
                <a:rPr lang="zh-CN" altLang="en-US" sz="14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D]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7CCDB9-3C81-EC4E-ABF1-91997746A78E}"/>
                </a:ext>
              </a:extLst>
            </p:cNvPr>
            <p:cNvSpPr/>
            <p:nvPr/>
          </p:nvSpPr>
          <p:spPr>
            <a:xfrm>
              <a:off x="9309240" y="3723799"/>
              <a:ext cx="877625" cy="19912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rgbClr val="FF0000"/>
                  </a:solidFill>
                </a:rPr>
                <a:t>[E,</a:t>
              </a:r>
              <a:r>
                <a:rPr lang="zh-CN" altLang="en-US" sz="14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1400" b="1" dirty="0">
                  <a:solidFill>
                    <a:srgbClr val="FF0000"/>
                  </a:solidFill>
                </a:rPr>
                <a:t>F,</a:t>
              </a:r>
              <a:r>
                <a:rPr lang="zh-CN" altLang="en-US" sz="14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1400" b="1" dirty="0">
                  <a:solidFill>
                    <a:srgbClr val="FF0000"/>
                  </a:solidFill>
                </a:rPr>
                <a:t>D]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5389CFD-69C1-1348-B649-3480D3190D2C}"/>
                </a:ext>
              </a:extLst>
            </p:cNvPr>
            <p:cNvSpPr/>
            <p:nvPr/>
          </p:nvSpPr>
          <p:spPr>
            <a:xfrm>
              <a:off x="9309157" y="4045497"/>
              <a:ext cx="877625" cy="19912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[E,</a:t>
              </a:r>
              <a:r>
                <a:rPr lang="zh-CN" altLang="en-US" sz="14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H,</a:t>
              </a:r>
              <a:r>
                <a:rPr lang="zh-CN" altLang="en-US" sz="14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D]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6FBA3553-9DE5-174C-AC31-CC82969F60B2}"/>
              </a:ext>
            </a:extLst>
          </p:cNvPr>
          <p:cNvSpPr/>
          <p:nvPr/>
        </p:nvSpPr>
        <p:spPr>
          <a:xfrm>
            <a:off x="3168613" y="4740366"/>
            <a:ext cx="1450101" cy="17639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[A,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C,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E,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F,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D]</a:t>
            </a:r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7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2" grpId="0" animBg="1"/>
      <p:bldP spid="132" grpId="1" animBg="1"/>
      <p:bldP spid="135" grpId="0" animBg="1"/>
      <p:bldP spid="135" grpId="1" animBg="1"/>
      <p:bldP spid="74" grpId="0" animBg="1"/>
      <p:bldP spid="7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86A28-5A61-2549-9556-7E12983C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Client</a:t>
            </a:r>
            <a:r>
              <a:rPr lang="zh-CN" altLang="en-US" dirty="0"/>
              <a:t> </a:t>
            </a:r>
            <a:r>
              <a:rPr lang="en-US" altLang="zh-CN" dirty="0"/>
              <a:t>SDI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9BC6B3-F592-8442-A363-EA23EE3366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CN" sz="2400" b="1" dirty="0"/>
                  <a:t>Formulation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pPr lvl="1"/>
                <a:r>
                  <a:rPr lang="en-US" altLang="zh-CN" sz="2000" dirty="0"/>
                  <a:t>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client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connects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SDI-nets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select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consistent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paths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source-destination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flows</a:t>
                </a:r>
              </a:p>
              <a:p>
                <a:pPr lvl="1"/>
                <a:r>
                  <a:rPr lang="en-US" altLang="zh-CN" sz="2000" dirty="0"/>
                  <a:t>Client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objective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defined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utility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function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()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/>
                  <a:t>over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flows</a:t>
                </a:r>
                <a:endParaRPr lang="en-US" altLang="zh-CN" sz="2000" strike="sngStrike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pPr marL="0" indent="0">
                  <a:buNone/>
                </a:pPr>
                <a:endParaRPr lang="en-US" sz="2400" b="1" dirty="0"/>
              </a:p>
              <a:p>
                <a:pPr marL="0" indent="0">
                  <a:buNone/>
                </a:pPr>
                <a:endParaRPr lang="en-US" sz="2400" b="1" dirty="0"/>
              </a:p>
              <a:p>
                <a:r>
                  <a:rPr lang="en-US" altLang="zh-CN" sz="2400" b="1" dirty="0"/>
                  <a:t>Complexity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problem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NP-hard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via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reduction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from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3-SAT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problem.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9BC6B3-F592-8442-A363-EA23EE3366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4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162F9-5470-4E41-95C8-8D8E58C2E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918CA4-DC99-6E47-A274-E695C7EC7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910" y="5386597"/>
            <a:ext cx="7116076" cy="13348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DC8B3A-0369-3A47-B8A2-78CD19369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453" y="2938400"/>
            <a:ext cx="5247189" cy="175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DBF0-7354-B348-8F9C-E7D3907E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Cut: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Naïve</a:t>
            </a:r>
            <a:r>
              <a:rPr lang="zh-CN" altLang="en-US" dirty="0"/>
              <a:t> </a:t>
            </a:r>
            <a:r>
              <a:rPr lang="en-US" altLang="zh-CN" dirty="0"/>
              <a:t>Enumeration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7E2CC-131C-8649-913D-122C68924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Basic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idea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use</a:t>
            </a:r>
            <a:r>
              <a:rPr lang="zh-CN" altLang="en-US" sz="2400" dirty="0"/>
              <a:t> </a:t>
            </a:r>
            <a:r>
              <a:rPr lang="en-US" altLang="zh-CN" sz="2400" dirty="0"/>
              <a:t>Yen's</a:t>
            </a:r>
            <a:r>
              <a:rPr lang="zh-CN" altLang="en-US" sz="2400" dirty="0"/>
              <a:t> </a:t>
            </a:r>
            <a:r>
              <a:rPr lang="en-US" altLang="zh-CN" sz="2400" dirty="0"/>
              <a:t>algorithm</a:t>
            </a:r>
            <a:r>
              <a:rPr lang="zh-CN" altLang="en-US" sz="2400" dirty="0"/>
              <a:t> </a:t>
            </a:r>
            <a:r>
              <a:rPr lang="en-US" altLang="zh-CN" sz="2400" dirty="0"/>
              <a:t>[1]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iteratively</a:t>
            </a:r>
            <a:r>
              <a:rPr lang="zh-CN" altLang="en-US" sz="2400" dirty="0"/>
              <a:t> </a:t>
            </a:r>
            <a:r>
              <a:rPr lang="en-US" altLang="zh-CN" sz="2400" dirty="0"/>
              <a:t>compute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i="1" dirty="0" err="1"/>
              <a:t>i</a:t>
            </a:r>
            <a:r>
              <a:rPr lang="en-US" altLang="zh-CN" sz="2400" dirty="0" err="1"/>
              <a:t>-th</a:t>
            </a:r>
            <a:r>
              <a:rPr lang="zh-CN" altLang="en-US" sz="2400" dirty="0"/>
              <a:t> </a:t>
            </a:r>
            <a:r>
              <a:rPr lang="en-US" altLang="zh-CN" sz="2400" dirty="0"/>
              <a:t>optimal</a:t>
            </a:r>
            <a:r>
              <a:rPr lang="zh-CN" altLang="en-US" sz="2400" dirty="0"/>
              <a:t> </a:t>
            </a:r>
            <a:r>
              <a:rPr lang="en-US" altLang="zh-CN" sz="2400" dirty="0"/>
              <a:t>path,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test</a:t>
            </a:r>
            <a:r>
              <a:rPr lang="zh-CN" altLang="en-US" sz="2400" dirty="0"/>
              <a:t> </a:t>
            </a:r>
            <a:r>
              <a:rPr lang="en-US" altLang="zh-CN" sz="2400" dirty="0"/>
              <a:t>path</a:t>
            </a:r>
            <a:r>
              <a:rPr lang="zh-CN" altLang="en-US" sz="2400" dirty="0"/>
              <a:t> </a:t>
            </a:r>
            <a:r>
              <a:rPr lang="en-US" altLang="zh-CN" sz="2400" dirty="0"/>
              <a:t>consistency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shadow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r>
              <a:rPr lang="en-US" altLang="zh-CN" sz="2400" dirty="0"/>
              <a:t>plane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Issue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1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testing</a:t>
            </a:r>
            <a:r>
              <a:rPr lang="zh-CN" altLang="en-US" sz="2400" dirty="0"/>
              <a:t> </a:t>
            </a:r>
            <a:r>
              <a:rPr lang="en-US" altLang="zh-CN" sz="2400" dirty="0"/>
              <a:t>path</a:t>
            </a:r>
            <a:r>
              <a:rPr lang="zh-CN" altLang="en-US" sz="2400" dirty="0"/>
              <a:t> </a:t>
            </a:r>
            <a:r>
              <a:rPr lang="en-US" altLang="zh-CN" sz="2400" dirty="0"/>
              <a:t>consistency</a:t>
            </a:r>
            <a:r>
              <a:rPr lang="zh-CN" altLang="en-US" sz="2400" dirty="0"/>
              <a:t> </a:t>
            </a:r>
            <a:r>
              <a:rPr lang="en-US" altLang="zh-CN" sz="2400" dirty="0"/>
              <a:t>takes</a:t>
            </a:r>
            <a:r>
              <a:rPr lang="zh-CN" altLang="en-US" sz="2400" dirty="0"/>
              <a:t> </a:t>
            </a:r>
            <a:r>
              <a:rPr lang="en-US" altLang="zh-CN" sz="2400" dirty="0"/>
              <a:t>time</a:t>
            </a:r>
          </a:p>
          <a:p>
            <a:r>
              <a:rPr lang="en-US" altLang="zh-CN" sz="2400" b="1" dirty="0"/>
              <a:t>Issue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2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enumerating</a:t>
            </a:r>
            <a:r>
              <a:rPr lang="zh-CN" altLang="en-US" sz="2400" dirty="0"/>
              <a:t> </a:t>
            </a:r>
            <a:r>
              <a:rPr lang="en-US" altLang="zh-CN" sz="2400" dirty="0"/>
              <a:t>paths</a:t>
            </a:r>
            <a:r>
              <a:rPr lang="zh-CN" altLang="en-US" sz="2400" dirty="0"/>
              <a:t> </a:t>
            </a:r>
            <a:r>
              <a:rPr lang="en-US" altLang="zh-CN" sz="2400" dirty="0"/>
              <a:t>has</a:t>
            </a:r>
            <a:r>
              <a:rPr lang="zh-CN" altLang="en-US" sz="2400" dirty="0"/>
              <a:t> </a:t>
            </a:r>
            <a:r>
              <a:rPr lang="en-US" altLang="zh-CN" sz="2400" dirty="0"/>
              <a:t>an</a:t>
            </a:r>
            <a:r>
              <a:rPr lang="zh-CN" altLang="en-US" sz="2400" dirty="0"/>
              <a:t> </a:t>
            </a:r>
            <a:r>
              <a:rPr lang="en-US" altLang="zh-CN" sz="2400" dirty="0"/>
              <a:t>exponential</a:t>
            </a:r>
            <a:r>
              <a:rPr lang="zh-CN" altLang="en-US" sz="2400" dirty="0"/>
              <a:t> </a:t>
            </a:r>
            <a:r>
              <a:rPr lang="en-US" altLang="zh-CN" sz="2400" dirty="0"/>
              <a:t>complexity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worst</a:t>
            </a:r>
            <a:r>
              <a:rPr lang="zh-CN" altLang="en-US" sz="2400" dirty="0"/>
              <a:t> </a:t>
            </a:r>
            <a:r>
              <a:rPr lang="en-US" altLang="zh-CN" sz="2400" dirty="0"/>
              <a:t>case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53AA9-E9E8-2545-9453-530711035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53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2DA5B7-3C27-764B-B50A-B5E126D12DE2}"/>
              </a:ext>
            </a:extLst>
          </p:cNvPr>
          <p:cNvSpPr/>
          <p:nvPr/>
        </p:nvSpPr>
        <p:spPr>
          <a:xfrm>
            <a:off x="735724" y="6311900"/>
            <a:ext cx="102265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[1]</a:t>
            </a:r>
            <a:r>
              <a:rPr lang="zh-CN" alt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Yen,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Jin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 Y. "Finding the k shortest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loopless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 paths in a network."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management Science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17, no. 11 (1971): 712-716.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8237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DD7C14-0F43-CF48-BEF0-4837101FC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118" y="1862522"/>
            <a:ext cx="5096719" cy="1788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24E91C-3082-4A43-BDAF-EBF522DDB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8323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Blackbox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Reformulation:</a:t>
            </a:r>
            <a:r>
              <a:rPr lang="zh-CN" altLang="en-US" dirty="0"/>
              <a:t> </a:t>
            </a:r>
            <a:r>
              <a:rPr lang="en-US" altLang="zh-CN" dirty="0"/>
              <a:t>Lift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Consistency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Constraint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Objective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0E92D-E16E-5746-A9D1-8C21527F9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81" y="3756614"/>
            <a:ext cx="9819006" cy="2905004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Why</a:t>
            </a:r>
            <a:r>
              <a:rPr lang="zh-CN" altLang="en-US" sz="2400" b="1" dirty="0"/>
              <a:t> </a:t>
            </a:r>
            <a:r>
              <a:rPr lang="en-US" altLang="zh-CN" sz="2400" b="1" dirty="0" err="1"/>
              <a:t>blackbox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optimization</a:t>
            </a:r>
            <a:r>
              <a:rPr lang="en-US" altLang="zh-CN" sz="2400" dirty="0"/>
              <a:t>?</a:t>
            </a:r>
            <a:r>
              <a:rPr lang="zh-CN" altLang="en-US" sz="2400" dirty="0"/>
              <a:t> </a:t>
            </a:r>
            <a:r>
              <a:rPr lang="en-US" altLang="zh-CN" sz="2400" dirty="0"/>
              <a:t>Suitable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optimization</a:t>
            </a:r>
            <a:r>
              <a:rPr lang="zh-CN" altLang="en-US" sz="2400" dirty="0"/>
              <a:t> </a:t>
            </a:r>
            <a:r>
              <a:rPr lang="en-US" altLang="zh-CN" sz="2400" dirty="0"/>
              <a:t>problem</a:t>
            </a:r>
            <a:r>
              <a:rPr lang="zh-CN" altLang="en-US" sz="2400" dirty="0"/>
              <a:t> </a:t>
            </a:r>
            <a:r>
              <a:rPr lang="en-US" altLang="zh-CN" sz="2400" dirty="0"/>
              <a:t>whose</a:t>
            </a:r>
            <a:r>
              <a:rPr lang="zh-CN" altLang="en-US" sz="2400" dirty="0"/>
              <a:t> </a:t>
            </a:r>
            <a:r>
              <a:rPr lang="en-US" altLang="zh-CN" sz="2400" dirty="0"/>
              <a:t>objective</a:t>
            </a:r>
            <a:r>
              <a:rPr lang="zh-CN" altLang="en-US" sz="2400" dirty="0"/>
              <a:t> </a:t>
            </a:r>
            <a:r>
              <a:rPr lang="en-US" altLang="zh-CN" sz="2400" dirty="0"/>
              <a:t>function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expensive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evaluate,</a:t>
            </a:r>
            <a:r>
              <a:rPr lang="zh-CN" altLang="en-US" sz="2400" dirty="0"/>
              <a:t> </a:t>
            </a:r>
            <a:r>
              <a:rPr lang="en-US" altLang="zh-CN" sz="2400" dirty="0"/>
              <a:t>e.g.,</a:t>
            </a:r>
            <a:r>
              <a:rPr lang="zh-CN" altLang="en-US" sz="2400" dirty="0"/>
              <a:t> </a:t>
            </a:r>
            <a:r>
              <a:rPr lang="en-US" altLang="zh-CN" sz="2400" dirty="0"/>
              <a:t>testing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consistency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path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SDI</a:t>
            </a:r>
            <a:endParaRPr lang="en-US" altLang="zh-CN" sz="2000" dirty="0"/>
          </a:p>
          <a:p>
            <a:r>
              <a:rPr lang="en-US" altLang="zh-CN" sz="2400" b="1" dirty="0"/>
              <a:t>Basic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idea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uses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prior</a:t>
            </a:r>
            <a:r>
              <a:rPr lang="zh-CN" altLang="en-US" sz="2400" dirty="0"/>
              <a:t> </a:t>
            </a:r>
            <a:r>
              <a:rPr lang="en-US" altLang="zh-CN" sz="2400" dirty="0"/>
              <a:t>belief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direct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search,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uses</a:t>
            </a:r>
            <a:r>
              <a:rPr lang="zh-CN" altLang="en-US" sz="2400" dirty="0"/>
              <a:t> </a:t>
            </a:r>
            <a:r>
              <a:rPr lang="en-US" altLang="zh-CN" sz="2400" dirty="0"/>
              <a:t>the posterior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update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belief</a:t>
            </a:r>
          </a:p>
          <a:p>
            <a:r>
              <a:rPr lang="en-US" altLang="zh-CN" sz="2400" b="1" dirty="0"/>
              <a:t>Issue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works</a:t>
            </a:r>
            <a:r>
              <a:rPr lang="zh-CN" altLang="en-US" sz="2400" dirty="0"/>
              <a:t> </a:t>
            </a:r>
            <a:r>
              <a:rPr lang="en-US" altLang="zh-CN" sz="2400" dirty="0"/>
              <a:t>well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continuous</a:t>
            </a:r>
            <a:r>
              <a:rPr lang="zh-CN" altLang="en-US" sz="2400" dirty="0"/>
              <a:t> </a:t>
            </a:r>
            <a:r>
              <a:rPr lang="en-US" altLang="zh-CN" sz="2400" dirty="0"/>
              <a:t>solution</a:t>
            </a:r>
            <a:r>
              <a:rPr lang="zh-CN" altLang="en-US" sz="2400" dirty="0"/>
              <a:t> </a:t>
            </a:r>
            <a:r>
              <a:rPr lang="en-US" altLang="zh-CN" sz="2400" dirty="0"/>
              <a:t>space,</a:t>
            </a:r>
            <a:r>
              <a:rPr lang="zh-CN" altLang="en-US" sz="2400" dirty="0"/>
              <a:t> </a:t>
            </a:r>
            <a:r>
              <a:rPr lang="en-US" altLang="zh-CN" sz="2400" dirty="0"/>
              <a:t>but</a:t>
            </a:r>
            <a:r>
              <a:rPr lang="zh-CN" altLang="en-US" sz="2400" dirty="0"/>
              <a:t> </a:t>
            </a:r>
            <a:r>
              <a:rPr lang="en-US" altLang="zh-CN" sz="2400" dirty="0"/>
              <a:t>not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combinatorial,</a:t>
            </a:r>
            <a:r>
              <a:rPr lang="zh-CN" altLang="en-US" sz="2400" dirty="0"/>
              <a:t> </a:t>
            </a:r>
            <a:r>
              <a:rPr lang="en-US" altLang="zh-CN" sz="2400" dirty="0"/>
              <a:t>discrete</a:t>
            </a:r>
            <a:r>
              <a:rPr lang="zh-CN" altLang="en-US" sz="2400" dirty="0"/>
              <a:t> </a:t>
            </a:r>
            <a:r>
              <a:rPr lang="en-US" altLang="zh-CN" sz="2400" dirty="0"/>
              <a:t>solution</a:t>
            </a:r>
            <a:r>
              <a:rPr lang="zh-CN" altLang="en-US" sz="2400" dirty="0"/>
              <a:t> </a:t>
            </a:r>
            <a:r>
              <a:rPr lang="en-US" altLang="zh-CN" sz="2400" dirty="0"/>
              <a:t>spaces,</a:t>
            </a:r>
            <a:r>
              <a:rPr lang="zh-CN" altLang="en-US" sz="2400" dirty="0"/>
              <a:t> </a:t>
            </a:r>
            <a:r>
              <a:rPr lang="en-US" altLang="zh-CN" sz="2400" dirty="0"/>
              <a:t>such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client</a:t>
            </a:r>
            <a:r>
              <a:rPr lang="zh-CN" altLang="en-US" sz="2400" dirty="0"/>
              <a:t> </a:t>
            </a:r>
            <a:r>
              <a:rPr lang="en-US" altLang="zh-CN" sz="2400" dirty="0"/>
              <a:t>SDI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r>
              <a:rPr lang="en-US" altLang="zh-CN" sz="2400" dirty="0"/>
              <a:t>optimization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09692-1512-7C4B-BAC5-5D8E134AE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54</a:t>
            </a:fld>
            <a:endParaRPr lang="en-US"/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E51DDF7D-DC59-184E-A0EC-E7F939795F35}"/>
              </a:ext>
            </a:extLst>
          </p:cNvPr>
          <p:cNvSpPr/>
          <p:nvPr/>
        </p:nvSpPr>
        <p:spPr>
          <a:xfrm>
            <a:off x="8968303" y="2046647"/>
            <a:ext cx="2910256" cy="1185796"/>
          </a:xfrm>
          <a:prstGeom prst="wedgeEllipseCallout">
            <a:avLst>
              <a:gd name="adj1" fmla="val -95917"/>
              <a:gd name="adj2" fmla="val -4105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Binary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variable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indicate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path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consistency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79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BA885-CF20-A049-A66E-E528088F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Customize</a:t>
            </a:r>
            <a:r>
              <a:rPr lang="zh-CN" altLang="en-US" dirty="0"/>
              <a:t> </a:t>
            </a:r>
            <a:r>
              <a:rPr lang="en-US" altLang="zh-CN" dirty="0"/>
              <a:t>Blackbox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Client</a:t>
            </a:r>
            <a:r>
              <a:rPr lang="zh-CN" altLang="en-US" dirty="0"/>
              <a:t> </a:t>
            </a:r>
            <a:r>
              <a:rPr lang="en-US" altLang="zh-CN" dirty="0"/>
              <a:t>SDI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BC287-8B67-FE4E-A7F5-E0D2883AA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81138" cy="4351338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Key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idea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1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one</a:t>
            </a:r>
            <a:r>
              <a:rPr lang="zh-CN" altLang="en-US" sz="2400" dirty="0"/>
              <a:t> </a:t>
            </a:r>
            <a:r>
              <a:rPr lang="en-US" altLang="zh-CN" sz="2400" dirty="0"/>
              <a:t>path</a:t>
            </a:r>
            <a:r>
              <a:rPr lang="zh-CN" altLang="en-US" sz="2400" dirty="0"/>
              <a:t> </a:t>
            </a:r>
            <a:r>
              <a:rPr lang="en-US" altLang="zh-CN" sz="2400" dirty="0"/>
              <a:t>inconsistency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prune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large</a:t>
            </a:r>
            <a:r>
              <a:rPr lang="zh-CN" altLang="en-US" sz="2400" dirty="0"/>
              <a:t> </a:t>
            </a:r>
            <a:r>
              <a:rPr lang="en-US" altLang="zh-CN" sz="2400" dirty="0"/>
              <a:t>search</a:t>
            </a:r>
            <a:r>
              <a:rPr lang="zh-CN" altLang="en-US" sz="2400" dirty="0"/>
              <a:t> </a:t>
            </a:r>
            <a:r>
              <a:rPr lang="en-US" altLang="zh-CN" sz="2400" dirty="0"/>
              <a:t>space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F37E4-AD41-BA40-88F9-9F0DBE03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55</a:t>
            </a:fld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CDA5908-2B86-1041-A6D5-03079C684978}"/>
              </a:ext>
            </a:extLst>
          </p:cNvPr>
          <p:cNvGrpSpPr/>
          <p:nvPr/>
        </p:nvGrpSpPr>
        <p:grpSpPr>
          <a:xfrm>
            <a:off x="1901853" y="2896893"/>
            <a:ext cx="8344943" cy="1022227"/>
            <a:chOff x="1358072" y="3472844"/>
            <a:chExt cx="8344943" cy="102222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29F07B0-0A04-1241-A760-90D5D463B3A6}"/>
                </a:ext>
              </a:extLst>
            </p:cNvPr>
            <p:cNvGrpSpPr/>
            <p:nvPr/>
          </p:nvGrpSpPr>
          <p:grpSpPr>
            <a:xfrm>
              <a:off x="1358072" y="3472844"/>
              <a:ext cx="8344943" cy="748312"/>
              <a:chOff x="-408694" y="4380906"/>
              <a:chExt cx="8344943" cy="74831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71FFCCF-33C8-E443-A3FC-4C1CF6EBB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94" y="4718139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CAFA79D-653E-C747-B7F7-7AC4BA59FB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21181" y="4718139"/>
                <a:ext cx="452817" cy="306854"/>
              </a:xfrm>
              <a:prstGeom prst="rect">
                <a:avLst/>
              </a:prstGeom>
            </p:spPr>
          </p:pic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2C8E68E-A46F-FA48-BDCE-7AE7F62A83E0}"/>
                  </a:ext>
                </a:extLst>
              </p:cNvPr>
              <p:cNvCxnSpPr>
                <a:cxnSpLocks/>
                <a:stCxn id="7" idx="1"/>
                <a:endCxn id="9" idx="3"/>
              </p:cNvCxnSpPr>
              <p:nvPr/>
            </p:nvCxnSpPr>
            <p:spPr>
              <a:xfrm flipH="1">
                <a:off x="3673998" y="4871566"/>
                <a:ext cx="51969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C23BCC-1800-CE40-BFDC-4473BD077CF5}"/>
                  </a:ext>
                </a:extLst>
              </p:cNvPr>
              <p:cNvSpPr txBox="1"/>
              <p:nvPr/>
            </p:nvSpPr>
            <p:spPr>
              <a:xfrm>
                <a:off x="7506263" y="4409941"/>
                <a:ext cx="378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 err="1"/>
                  <a:t>v</a:t>
                </a:r>
                <a:r>
                  <a:rPr lang="en-US" altLang="zh-CN" b="1" baseline="-25000" dirty="0" err="1"/>
                  <a:t>K</a:t>
                </a:r>
                <a:endParaRPr lang="en-US" b="1" baseline="-250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3BC6C5-82FC-FB45-964B-E526BF6BB07D}"/>
                  </a:ext>
                </a:extLst>
              </p:cNvPr>
              <p:cNvSpPr txBox="1"/>
              <p:nvPr/>
            </p:nvSpPr>
            <p:spPr>
              <a:xfrm>
                <a:off x="4245214" y="4391386"/>
                <a:ext cx="4876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v</a:t>
                </a:r>
                <a:r>
                  <a:rPr lang="en-US" altLang="zh-CN" b="1" baseline="-25000" dirty="0"/>
                  <a:t>i+1</a:t>
                </a:r>
                <a:endParaRPr lang="en-US" b="1" baseline="-25000" dirty="0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AF6376CC-D86A-0443-A70C-A327B279B7EB}"/>
                  </a:ext>
                </a:extLst>
              </p:cNvPr>
              <p:cNvGrpSpPr/>
              <p:nvPr/>
            </p:nvGrpSpPr>
            <p:grpSpPr>
              <a:xfrm>
                <a:off x="-408694" y="4380906"/>
                <a:ext cx="2240500" cy="670907"/>
                <a:chOff x="-1999188" y="4378680"/>
                <a:chExt cx="2240500" cy="670907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0EDD6C78-405A-7140-8309-D97947D0C0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874865" y="4734623"/>
                  <a:ext cx="452817" cy="306854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DDA52375-9374-7344-AD0D-A854515A21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999188" y="4742733"/>
                  <a:ext cx="452817" cy="306854"/>
                </a:xfrm>
                <a:prstGeom prst="rect">
                  <a:avLst/>
                </a:prstGeom>
              </p:spPr>
            </p:pic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1136105-F93C-3943-A6BE-84D0BAB61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1563847" y="4888050"/>
                  <a:ext cx="681753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C5E843DB-B042-7746-A171-6AE356F07E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40441" y="4888050"/>
                  <a:ext cx="681753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ECEA970-5601-D24F-8AC2-58E1A62883BE}"/>
                    </a:ext>
                  </a:extLst>
                </p:cNvPr>
                <p:cNvSpPr txBox="1"/>
                <p:nvPr/>
              </p:nvSpPr>
              <p:spPr>
                <a:xfrm>
                  <a:off x="-1989249" y="4378680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v</a:t>
                  </a:r>
                  <a:r>
                    <a:rPr lang="en-US" altLang="zh-CN" b="1" baseline="-25000" dirty="0"/>
                    <a:t>1</a:t>
                  </a:r>
                  <a:endParaRPr lang="en-US" b="1" baseline="-25000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C88CCF4-AA0B-BB47-BE7A-5A0BB2596709}"/>
                    </a:ext>
                  </a:extLst>
                </p:cNvPr>
                <p:cNvSpPr txBox="1"/>
                <p:nvPr/>
              </p:nvSpPr>
              <p:spPr>
                <a:xfrm>
                  <a:off x="-834566" y="4396481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v</a:t>
                  </a:r>
                  <a:r>
                    <a:rPr lang="en-US" altLang="zh-CN" b="1" baseline="-25000" dirty="0"/>
                    <a:t>2</a:t>
                  </a:r>
                  <a:endParaRPr lang="en-US" b="1" baseline="-25000" dirty="0"/>
                </a:p>
              </p:txBody>
            </p:sp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A2EEBAD4-F831-C64E-B4AE-CECA47050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83432" y="4745496"/>
                <a:ext cx="452817" cy="306854"/>
              </a:xfrm>
              <a:prstGeom prst="rect">
                <a:avLst/>
              </a:prstGeom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3896113-247E-F748-8E2B-190DD69D4F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29242" y="4888127"/>
                <a:ext cx="477021" cy="214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80F40BA-2375-6945-AB41-214AE3F3B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22742" y="4898923"/>
                <a:ext cx="68175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CEB6290-8CA1-7643-BE32-E9E2801E00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01485" y="4871566"/>
                <a:ext cx="51969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635ACA5-2794-3641-9DFA-872592E3F321}"/>
                  </a:ext>
                </a:extLst>
              </p:cNvPr>
              <p:cNvSpPr txBox="1"/>
              <p:nvPr/>
            </p:nvSpPr>
            <p:spPr>
              <a:xfrm>
                <a:off x="3243010" y="4407105"/>
                <a:ext cx="33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v</a:t>
                </a:r>
                <a:r>
                  <a:rPr lang="en-US" altLang="zh-CN" b="1" baseline="-25000" dirty="0"/>
                  <a:t>i</a:t>
                </a:r>
                <a:endParaRPr lang="en-US" b="1" baseline="-25000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3A87BF2-AD5B-E541-8191-3B0655FAF21C}"/>
                  </a:ext>
                </a:extLst>
              </p:cNvPr>
              <p:cNvSpPr txBox="1"/>
              <p:nvPr/>
            </p:nvSpPr>
            <p:spPr>
              <a:xfrm>
                <a:off x="1929000" y="4598444"/>
                <a:ext cx="715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/>
                  <a:t>…</a:t>
                </a:r>
                <a:endParaRPr lang="en-US" sz="2400" b="1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2A9CD3-FBBA-1A43-B749-1E4873E31AE2}"/>
                  </a:ext>
                </a:extLst>
              </p:cNvPr>
              <p:cNvSpPr txBox="1"/>
              <p:nvPr/>
            </p:nvSpPr>
            <p:spPr>
              <a:xfrm>
                <a:off x="5788862" y="4667553"/>
                <a:ext cx="715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/>
                  <a:t>…</a:t>
                </a:r>
                <a:endParaRPr lang="en-US" sz="2400" b="1" dirty="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8CC6CC1-8DF1-DA46-8A32-E765B1C76757}"/>
                </a:ext>
              </a:extLst>
            </p:cNvPr>
            <p:cNvGrpSpPr/>
            <p:nvPr/>
          </p:nvGrpSpPr>
          <p:grpSpPr>
            <a:xfrm>
              <a:off x="5571325" y="4122605"/>
              <a:ext cx="247608" cy="372466"/>
              <a:chOff x="5107138" y="3686368"/>
              <a:chExt cx="247608" cy="372466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EF8CEE-E053-1244-817E-731B5EB4E1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4578" y="3745876"/>
                <a:ext cx="230168" cy="31295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448D2DB-3B2C-7740-A041-0E25CCEB68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07138" y="3686368"/>
                <a:ext cx="235111" cy="33623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159CF4E-1148-E846-99A8-5C03E8B6C726}"/>
              </a:ext>
            </a:extLst>
          </p:cNvPr>
          <p:cNvSpPr txBox="1"/>
          <p:nvPr/>
        </p:nvSpPr>
        <p:spPr>
          <a:xfrm>
            <a:off x="1093076" y="4145282"/>
            <a:ext cx="4891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Inconsistency</a:t>
            </a:r>
            <a:r>
              <a:rPr lang="zh-CN" altLang="en-US" sz="2000" dirty="0"/>
              <a:t> </a:t>
            </a:r>
            <a:r>
              <a:rPr lang="en-US" altLang="zh-CN" sz="2000" dirty="0"/>
              <a:t>happens</a:t>
            </a:r>
            <a:r>
              <a:rPr lang="zh-CN" altLang="en-US" sz="2000" dirty="0"/>
              <a:t> </a:t>
            </a:r>
            <a:r>
              <a:rPr lang="en-US" altLang="zh-CN" sz="2000" dirty="0"/>
              <a:t>between</a:t>
            </a:r>
            <a:r>
              <a:rPr lang="zh-CN" altLang="en-US" sz="2000" dirty="0"/>
              <a:t> </a:t>
            </a:r>
            <a:r>
              <a:rPr lang="en-US" altLang="zh-CN" sz="2000" dirty="0"/>
              <a:t>v</a:t>
            </a:r>
            <a:r>
              <a:rPr lang="en-US" altLang="zh-CN" sz="2000" baseline="-25000" dirty="0"/>
              <a:t>i+1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v</a:t>
            </a:r>
            <a:r>
              <a:rPr lang="en-US" altLang="zh-CN" sz="2000" baseline="-25000" dirty="0"/>
              <a:t>i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i.e.,</a:t>
            </a:r>
            <a:r>
              <a:rPr lang="zh-CN" altLang="en-US" sz="2000" dirty="0"/>
              <a:t> </a:t>
            </a:r>
            <a:r>
              <a:rPr lang="en-US" altLang="zh-CN" sz="2000" dirty="0"/>
              <a:t>v</a:t>
            </a:r>
            <a:r>
              <a:rPr lang="en-US" altLang="zh-CN" sz="2000" baseline="-25000" dirty="0"/>
              <a:t>i</a:t>
            </a:r>
            <a:r>
              <a:rPr lang="zh-CN" altLang="en-US" sz="2000" dirty="0"/>
              <a:t> </a:t>
            </a:r>
            <a:r>
              <a:rPr lang="en-US" altLang="zh-CN" sz="2000" dirty="0"/>
              <a:t>does</a:t>
            </a:r>
            <a:r>
              <a:rPr lang="zh-CN" altLang="en-US" sz="2000" dirty="0"/>
              <a:t> </a:t>
            </a:r>
            <a:r>
              <a:rPr lang="en-US" altLang="zh-CN" sz="2000" dirty="0"/>
              <a:t>not</a:t>
            </a:r>
            <a:r>
              <a:rPr lang="zh-CN" altLang="en-US" sz="2000" dirty="0"/>
              <a:t> </a:t>
            </a:r>
            <a:r>
              <a:rPr lang="en-US" altLang="zh-CN" sz="2000" dirty="0"/>
              <a:t>export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selected</a:t>
            </a:r>
            <a:r>
              <a:rPr lang="zh-CN" altLang="en-US" sz="2000" dirty="0"/>
              <a:t> </a:t>
            </a:r>
            <a:r>
              <a:rPr lang="en-US" altLang="zh-CN" sz="2000" dirty="0"/>
              <a:t>path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v</a:t>
            </a:r>
            <a:r>
              <a:rPr lang="en-US" altLang="zh-CN" sz="2000" baseline="-25000" dirty="0"/>
              <a:t>i+1</a:t>
            </a:r>
            <a:endParaRPr lang="en-US" sz="2000" dirty="0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1197E52D-A3DC-4548-80DC-A3A20871B7DE}"/>
              </a:ext>
            </a:extLst>
          </p:cNvPr>
          <p:cNvSpPr/>
          <p:nvPr/>
        </p:nvSpPr>
        <p:spPr>
          <a:xfrm>
            <a:off x="5959596" y="4430278"/>
            <a:ext cx="596165" cy="32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25203AB-9DC6-BA42-ACD5-A75068EE4E84}"/>
              </a:ext>
            </a:extLst>
          </p:cNvPr>
          <p:cNvSpPr txBox="1"/>
          <p:nvPr/>
        </p:nvSpPr>
        <p:spPr>
          <a:xfrm>
            <a:off x="6772755" y="4188641"/>
            <a:ext cx="3958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Any</a:t>
            </a:r>
            <a:r>
              <a:rPr lang="zh-CN" altLang="en-US" sz="2000" dirty="0"/>
              <a:t> </a:t>
            </a:r>
            <a:r>
              <a:rPr lang="en-US" altLang="zh-CN" sz="2000" dirty="0"/>
              <a:t>path</a:t>
            </a:r>
            <a:r>
              <a:rPr lang="zh-CN" altLang="en-US" sz="2000" dirty="0"/>
              <a:t> </a:t>
            </a:r>
            <a:r>
              <a:rPr lang="en-US" altLang="zh-CN" sz="2000" dirty="0"/>
              <a:t>containing</a:t>
            </a:r>
            <a:r>
              <a:rPr lang="zh-CN" altLang="en-US" sz="2000" dirty="0"/>
              <a:t> </a:t>
            </a:r>
            <a:r>
              <a:rPr lang="en-US" altLang="zh-CN" sz="2000" dirty="0"/>
              <a:t>v</a:t>
            </a:r>
            <a:r>
              <a:rPr lang="en-US" altLang="zh-CN" sz="2000" baseline="-25000" dirty="0"/>
              <a:t>i+1</a:t>
            </a:r>
            <a:r>
              <a:rPr lang="en-US" altLang="zh-CN" sz="2000" dirty="0"/>
              <a:t>'s</a:t>
            </a:r>
            <a:r>
              <a:rPr lang="zh-CN" altLang="en-US" sz="2000" dirty="0"/>
              <a:t> </a:t>
            </a:r>
            <a:r>
              <a:rPr lang="en-US" altLang="zh-CN" sz="2000" dirty="0"/>
              <a:t>selected</a:t>
            </a:r>
            <a:r>
              <a:rPr lang="zh-CN" altLang="en-US" sz="2000" dirty="0"/>
              <a:t> </a:t>
            </a:r>
            <a:r>
              <a:rPr lang="en-US" altLang="zh-CN" sz="2000" dirty="0"/>
              <a:t>path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not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consistent</a:t>
            </a:r>
            <a:r>
              <a:rPr lang="zh-CN" altLang="en-US" sz="2000" dirty="0"/>
              <a:t> </a:t>
            </a:r>
            <a:r>
              <a:rPr lang="en-US" altLang="zh-CN" sz="2000" dirty="0"/>
              <a:t>path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67413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  <p:bldP spid="5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BA885-CF20-A049-A66E-E528088F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Customize</a:t>
            </a:r>
            <a:r>
              <a:rPr lang="zh-CN" altLang="en-US" dirty="0"/>
              <a:t> </a:t>
            </a:r>
            <a:r>
              <a:rPr lang="en-US" altLang="zh-CN" dirty="0"/>
              <a:t>Blackbox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Client</a:t>
            </a:r>
            <a:r>
              <a:rPr lang="zh-CN" altLang="en-US" dirty="0"/>
              <a:t> </a:t>
            </a:r>
            <a:r>
              <a:rPr lang="en-US" altLang="zh-CN" dirty="0"/>
              <a:t>SDI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BC287-8B67-FE4E-A7F5-E0D2883AA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81138" cy="4351338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Key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idea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2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one</a:t>
            </a:r>
            <a:r>
              <a:rPr lang="zh-CN" altLang="en-US" sz="2400" dirty="0"/>
              <a:t> </a:t>
            </a:r>
            <a:r>
              <a:rPr lang="en-US" altLang="zh-CN" sz="2400" dirty="0"/>
              <a:t>consistent</a:t>
            </a:r>
            <a:r>
              <a:rPr lang="zh-CN" altLang="en-US" sz="2400" dirty="0"/>
              <a:t> </a:t>
            </a:r>
            <a:r>
              <a:rPr lang="en-US" altLang="zh-CN" sz="2400" dirty="0"/>
              <a:t>path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avoid</a:t>
            </a:r>
            <a:r>
              <a:rPr lang="zh-CN" altLang="en-US" sz="2400" dirty="0"/>
              <a:t> </a:t>
            </a:r>
            <a:r>
              <a:rPr lang="en-US" altLang="zh-CN" sz="2400" dirty="0"/>
              <a:t>many</a:t>
            </a:r>
            <a:r>
              <a:rPr lang="zh-CN" altLang="en-US" sz="2400" dirty="0"/>
              <a:t> </a:t>
            </a:r>
            <a:r>
              <a:rPr lang="en-US" altLang="zh-CN" sz="2400" dirty="0"/>
              <a:t>repeated</a:t>
            </a:r>
            <a:r>
              <a:rPr lang="zh-CN" altLang="en-US" sz="2400" dirty="0"/>
              <a:t> </a:t>
            </a:r>
            <a:r>
              <a:rPr lang="en-US" altLang="zh-CN" sz="2400" dirty="0"/>
              <a:t>tests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future</a:t>
            </a:r>
            <a:r>
              <a:rPr lang="zh-CN" altLang="en-US" sz="2400" dirty="0"/>
              <a:t> </a:t>
            </a:r>
            <a:r>
              <a:rPr lang="en-US" altLang="zh-CN" sz="2400" dirty="0"/>
              <a:t>search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F37E4-AD41-BA40-88F9-9F0DBE03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56</a:t>
            </a:fld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59CF4E-1148-E846-99A8-5C03E8B6C726}"/>
              </a:ext>
            </a:extLst>
          </p:cNvPr>
          <p:cNvSpPr txBox="1"/>
          <p:nvPr/>
        </p:nvSpPr>
        <p:spPr>
          <a:xfrm>
            <a:off x="1476203" y="4256521"/>
            <a:ext cx="3999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v</a:t>
            </a:r>
            <a:r>
              <a:rPr lang="en-US" altLang="zh-CN" sz="2000" baseline="-25000" dirty="0"/>
              <a:t>1</a:t>
            </a:r>
            <a:r>
              <a:rPr lang="zh-CN" altLang="en-US" sz="2000" dirty="0"/>
              <a:t> 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…,</a:t>
            </a:r>
            <a:r>
              <a:rPr lang="zh-CN" altLang="en-US" sz="2000" dirty="0"/>
              <a:t> </a:t>
            </a:r>
            <a:r>
              <a:rPr lang="en-US" altLang="zh-CN" sz="2000" dirty="0"/>
              <a:t>v</a:t>
            </a:r>
            <a:r>
              <a:rPr lang="en-US" altLang="zh-CN" sz="2000" baseline="-25000" dirty="0"/>
              <a:t>i+1</a:t>
            </a:r>
            <a:r>
              <a:rPr lang="zh-CN" altLang="en-US" sz="2000" dirty="0"/>
              <a:t> </a:t>
            </a:r>
            <a:r>
              <a:rPr lang="en-US" altLang="zh-CN" sz="2000" dirty="0"/>
              <a:t>provide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consistent</a:t>
            </a:r>
            <a:r>
              <a:rPr lang="zh-CN" altLang="en-US" sz="2000" dirty="0"/>
              <a:t> </a:t>
            </a:r>
            <a:r>
              <a:rPr lang="en-US" altLang="zh-CN" sz="2000" dirty="0"/>
              <a:t>path</a:t>
            </a:r>
            <a:endParaRPr lang="en-US" sz="2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25203AB-9DC6-BA42-ACD5-A75068EE4E84}"/>
              </a:ext>
            </a:extLst>
          </p:cNvPr>
          <p:cNvSpPr txBox="1"/>
          <p:nvPr/>
        </p:nvSpPr>
        <p:spPr>
          <a:xfrm>
            <a:off x="6420971" y="3958633"/>
            <a:ext cx="53611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When</a:t>
            </a:r>
            <a:r>
              <a:rPr lang="zh-CN" altLang="en-US" sz="2000" dirty="0"/>
              <a:t> </a:t>
            </a:r>
            <a:r>
              <a:rPr lang="en-US" altLang="zh-CN" sz="2000" dirty="0"/>
              <a:t>another</a:t>
            </a:r>
            <a:r>
              <a:rPr lang="zh-CN" altLang="en-US" sz="2000" dirty="0"/>
              <a:t> </a:t>
            </a:r>
            <a:r>
              <a:rPr lang="en-US" altLang="zh-CN" sz="2000" dirty="0"/>
              <a:t>SDI-net</a:t>
            </a:r>
            <a:r>
              <a:rPr lang="zh-CN" altLang="en-US" sz="2000" dirty="0"/>
              <a:t> </a:t>
            </a:r>
            <a:r>
              <a:rPr lang="en-US" altLang="zh-CN" sz="2000" dirty="0"/>
              <a:t>tries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 err="1"/>
              <a:t>v</a:t>
            </a:r>
            <a:r>
              <a:rPr lang="en-US" altLang="zh-CN" sz="2000" baseline="-25000" dirty="0" err="1"/>
              <a:t>x</a:t>
            </a:r>
            <a:r>
              <a:rPr lang="en-US" altLang="zh-CN" sz="2000" dirty="0" err="1"/>
              <a:t>'s</a:t>
            </a:r>
            <a:r>
              <a:rPr lang="zh-CN" altLang="en-US" sz="2000" dirty="0"/>
              <a:t> </a:t>
            </a:r>
            <a:r>
              <a:rPr lang="en-US" altLang="zh-CN" sz="2000" dirty="0"/>
              <a:t>selected</a:t>
            </a:r>
            <a:r>
              <a:rPr lang="zh-CN" altLang="en-US" sz="2000" dirty="0"/>
              <a:t> </a:t>
            </a:r>
            <a:r>
              <a:rPr lang="en-US" altLang="zh-CN" sz="2000" dirty="0"/>
              <a:t>path</a:t>
            </a:r>
            <a:r>
              <a:rPr lang="zh-CN" altLang="en-US" sz="2000" dirty="0"/>
              <a:t> </a:t>
            </a:r>
            <a:r>
              <a:rPr lang="en-US" altLang="zh-CN" sz="2000" dirty="0"/>
              <a:t>(x=1,</a:t>
            </a:r>
            <a:r>
              <a:rPr lang="zh-CN" altLang="en-US" sz="2000" dirty="0"/>
              <a:t> </a:t>
            </a:r>
            <a:r>
              <a:rPr lang="en-US" altLang="zh-CN" sz="2000" dirty="0"/>
              <a:t>…,</a:t>
            </a:r>
            <a:r>
              <a:rPr lang="zh-CN" altLang="en-US" sz="2000" dirty="0"/>
              <a:t> </a:t>
            </a:r>
            <a:r>
              <a:rPr lang="en-US" altLang="zh-CN" sz="2000" dirty="0"/>
              <a:t>i+1),</a:t>
            </a:r>
            <a:r>
              <a:rPr lang="zh-CN" altLang="en-US" sz="2000" dirty="0"/>
              <a:t> </a:t>
            </a:r>
            <a:r>
              <a:rPr lang="en-US" altLang="zh-CN" sz="2000" dirty="0"/>
              <a:t>no</a:t>
            </a:r>
            <a:r>
              <a:rPr lang="zh-CN" altLang="en-US" sz="2000" dirty="0"/>
              <a:t> </a:t>
            </a:r>
            <a:r>
              <a:rPr lang="en-US" altLang="zh-CN" sz="2000" dirty="0"/>
              <a:t>need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check</a:t>
            </a:r>
            <a:r>
              <a:rPr lang="zh-CN" altLang="en-US" sz="2000" dirty="0"/>
              <a:t> </a:t>
            </a:r>
            <a:r>
              <a:rPr lang="en-US" altLang="zh-CN" sz="2000" dirty="0"/>
              <a:t>consistency</a:t>
            </a:r>
            <a:r>
              <a:rPr lang="zh-CN" altLang="en-US" sz="2000" dirty="0"/>
              <a:t> </a:t>
            </a:r>
            <a:r>
              <a:rPr lang="en-US" altLang="zh-CN" sz="2000" dirty="0"/>
              <a:t>starting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v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endParaRPr lang="en-US" sz="2000" baseline="-25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73F75F-1DD9-2D47-B390-725D8F40CBC2}"/>
              </a:ext>
            </a:extLst>
          </p:cNvPr>
          <p:cNvGrpSpPr/>
          <p:nvPr/>
        </p:nvGrpSpPr>
        <p:grpSpPr>
          <a:xfrm>
            <a:off x="1646965" y="2883568"/>
            <a:ext cx="8344943" cy="889456"/>
            <a:chOff x="1901853" y="2896893"/>
            <a:chExt cx="8344943" cy="889456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8CC6CC1-8DF1-DA46-8A32-E765B1C76757}"/>
                </a:ext>
              </a:extLst>
            </p:cNvPr>
            <p:cNvGrpSpPr/>
            <p:nvPr/>
          </p:nvGrpSpPr>
          <p:grpSpPr>
            <a:xfrm>
              <a:off x="6088445" y="3435749"/>
              <a:ext cx="377403" cy="350600"/>
              <a:chOff x="4960124" y="2804949"/>
              <a:chExt cx="377403" cy="350600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EF8CEE-E053-1244-817E-731B5EB4E1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0124" y="2995639"/>
                <a:ext cx="150157" cy="15991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448D2DB-3B2C-7740-A041-0E25CCEB68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02416" y="2804949"/>
                <a:ext cx="235111" cy="336236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B2C1405-E18C-B442-931C-1B65475D2C9D}"/>
                </a:ext>
              </a:extLst>
            </p:cNvPr>
            <p:cNvGrpSpPr/>
            <p:nvPr/>
          </p:nvGrpSpPr>
          <p:grpSpPr>
            <a:xfrm>
              <a:off x="1901853" y="2896893"/>
              <a:ext cx="8344943" cy="748312"/>
              <a:chOff x="-408694" y="4380906"/>
              <a:chExt cx="8344943" cy="748312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21083D5E-7314-EF47-A19F-DAAD57E1A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694" y="4718139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DCA0B655-925C-3245-9C6E-97BF5F8C4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21181" y="4718139"/>
                <a:ext cx="452817" cy="306854"/>
              </a:xfrm>
              <a:prstGeom prst="rect">
                <a:avLst/>
              </a:prstGeom>
            </p:spPr>
          </p:pic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2BFA470-CD3D-B446-A14D-E78B383B6380}"/>
                  </a:ext>
                </a:extLst>
              </p:cNvPr>
              <p:cNvCxnSpPr>
                <a:cxnSpLocks/>
                <a:stCxn id="46" idx="1"/>
                <a:endCxn id="48" idx="3"/>
              </p:cNvCxnSpPr>
              <p:nvPr/>
            </p:nvCxnSpPr>
            <p:spPr>
              <a:xfrm flipH="1">
                <a:off x="3673998" y="4871566"/>
                <a:ext cx="51969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C0C3B6-D0B0-FA4B-9074-48A170ACB1DF}"/>
                  </a:ext>
                </a:extLst>
              </p:cNvPr>
              <p:cNvSpPr txBox="1"/>
              <p:nvPr/>
            </p:nvSpPr>
            <p:spPr>
              <a:xfrm>
                <a:off x="7506263" y="4409941"/>
                <a:ext cx="378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 err="1"/>
                  <a:t>v</a:t>
                </a:r>
                <a:r>
                  <a:rPr lang="en-US" altLang="zh-CN" b="1" baseline="-25000" dirty="0" err="1"/>
                  <a:t>K</a:t>
                </a:r>
                <a:endParaRPr lang="en-US" b="1" baseline="-25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C0FD66B-ABBF-CB46-9C76-4D1375900BBC}"/>
                  </a:ext>
                </a:extLst>
              </p:cNvPr>
              <p:cNvSpPr txBox="1"/>
              <p:nvPr/>
            </p:nvSpPr>
            <p:spPr>
              <a:xfrm>
                <a:off x="4245214" y="4391386"/>
                <a:ext cx="4876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v</a:t>
                </a:r>
                <a:r>
                  <a:rPr lang="en-US" altLang="zh-CN" b="1" baseline="-25000" dirty="0"/>
                  <a:t>i+1</a:t>
                </a:r>
                <a:endParaRPr lang="en-US" b="1" baseline="-25000" dirty="0"/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54E0DC3E-1F22-7C47-8E8B-E0A09D6A31BF}"/>
                  </a:ext>
                </a:extLst>
              </p:cNvPr>
              <p:cNvGrpSpPr/>
              <p:nvPr/>
            </p:nvGrpSpPr>
            <p:grpSpPr>
              <a:xfrm>
                <a:off x="-408694" y="4380906"/>
                <a:ext cx="2240500" cy="670907"/>
                <a:chOff x="-1999188" y="4378680"/>
                <a:chExt cx="2240500" cy="670907"/>
              </a:xfrm>
            </p:grpSpPr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AF2BB1A9-CC36-8649-B359-140B978D87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874865" y="4734623"/>
                  <a:ext cx="452817" cy="306854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20C25559-1432-114E-A34B-13D57A856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999188" y="4742733"/>
                  <a:ext cx="452817" cy="306854"/>
                </a:xfrm>
                <a:prstGeom prst="rect">
                  <a:avLst/>
                </a:prstGeom>
              </p:spPr>
            </p:pic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E744EB45-D142-AF41-AC73-2A8DA4464E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1563847" y="4888050"/>
                  <a:ext cx="681753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6FCE99CA-74B2-854E-93D1-180FE7F336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40441" y="4888050"/>
                  <a:ext cx="681753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7BAEC26-272B-7849-8795-2919E40E3B8A}"/>
                    </a:ext>
                  </a:extLst>
                </p:cNvPr>
                <p:cNvSpPr txBox="1"/>
                <p:nvPr/>
              </p:nvSpPr>
              <p:spPr>
                <a:xfrm>
                  <a:off x="-1989249" y="4378680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v</a:t>
                  </a:r>
                  <a:r>
                    <a:rPr lang="en-US" altLang="zh-CN" b="1" baseline="-25000" dirty="0"/>
                    <a:t>1</a:t>
                  </a:r>
                  <a:endParaRPr lang="en-US" b="1" baseline="-25000" dirty="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2C8D13F-E569-1F46-8539-8A04541EC404}"/>
                    </a:ext>
                  </a:extLst>
                </p:cNvPr>
                <p:cNvSpPr txBox="1"/>
                <p:nvPr/>
              </p:nvSpPr>
              <p:spPr>
                <a:xfrm>
                  <a:off x="-834566" y="4396481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v</a:t>
                  </a:r>
                  <a:r>
                    <a:rPr lang="en-US" altLang="zh-CN" b="1" baseline="-25000" dirty="0"/>
                    <a:t>2</a:t>
                  </a:r>
                  <a:endParaRPr lang="en-US" b="1" baseline="-25000" dirty="0"/>
                </a:p>
              </p:txBody>
            </p:sp>
          </p:grp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CE940172-CF47-5046-85F6-576B1D51F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83432" y="4745496"/>
                <a:ext cx="452817" cy="306854"/>
              </a:xfrm>
              <a:prstGeom prst="rect">
                <a:avLst/>
              </a:prstGeom>
            </p:spPr>
          </p:pic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1D923E6-247F-E741-B57A-4E2CCDE03D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29242" y="4888127"/>
                <a:ext cx="477021" cy="214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ACBFAA6-B666-1D47-BCAA-3B1931854C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22742" y="4898923"/>
                <a:ext cx="68175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DAF23C7-3EC4-0049-A0A7-0BBD6B1A1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01485" y="4871566"/>
                <a:ext cx="51969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D030CE7-E59C-9749-BCF2-4E86F7837F4C}"/>
                  </a:ext>
                </a:extLst>
              </p:cNvPr>
              <p:cNvSpPr txBox="1"/>
              <p:nvPr/>
            </p:nvSpPr>
            <p:spPr>
              <a:xfrm>
                <a:off x="3243010" y="4407105"/>
                <a:ext cx="33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v</a:t>
                </a:r>
                <a:r>
                  <a:rPr lang="en-US" altLang="zh-CN" b="1" baseline="-25000" dirty="0"/>
                  <a:t>i</a:t>
                </a:r>
                <a:endParaRPr lang="en-US" b="1" baseline="-25000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E10989D-3CED-054E-86D5-1E8ED9557905}"/>
                  </a:ext>
                </a:extLst>
              </p:cNvPr>
              <p:cNvSpPr txBox="1"/>
              <p:nvPr/>
            </p:nvSpPr>
            <p:spPr>
              <a:xfrm>
                <a:off x="1929000" y="4598444"/>
                <a:ext cx="715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/>
                  <a:t>…</a:t>
                </a:r>
                <a:endParaRPr lang="en-US" sz="2400" b="1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D8D7222-D2F4-DA4A-925B-C7FF67B93922}"/>
                  </a:ext>
                </a:extLst>
              </p:cNvPr>
              <p:cNvSpPr txBox="1"/>
              <p:nvPr/>
            </p:nvSpPr>
            <p:spPr>
              <a:xfrm>
                <a:off x="5788862" y="4667553"/>
                <a:ext cx="715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/>
                  <a:t>…</a:t>
                </a:r>
                <a:endParaRPr lang="en-US" sz="2400" b="1" dirty="0"/>
              </a:p>
            </p:txBody>
          </p:sp>
        </p:grpSp>
      </p:grpSp>
      <p:sp>
        <p:nvSpPr>
          <p:cNvPr id="70" name="Right Arrow 69">
            <a:extLst>
              <a:ext uri="{FF2B5EF4-FFF2-40B4-BE49-F238E27FC236}">
                <a16:creationId xmlns:a16="http://schemas.microsoft.com/office/drawing/2014/main" id="{0E2ED1F2-24E5-B84A-8E79-FEA61FC6A3CB}"/>
              </a:ext>
            </a:extLst>
          </p:cNvPr>
          <p:cNvSpPr/>
          <p:nvPr/>
        </p:nvSpPr>
        <p:spPr>
          <a:xfrm>
            <a:off x="5604600" y="4292157"/>
            <a:ext cx="596165" cy="32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29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2" grpId="0"/>
      <p:bldP spid="7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057A9-D972-C74A-A026-C474C00C2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Put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Ideas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BO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Efficiency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872E4-6C1C-7C49-8B3F-7225E0CD7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64675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Iteratively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sample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paths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across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SDI-nets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discover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optimal,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consistent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paths:</a:t>
                </a:r>
              </a:p>
              <a:p>
                <a:pPr lvl="1"/>
                <a:r>
                  <a:rPr lang="en-US" altLang="zh-CN" dirty="0"/>
                  <a:t>Use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inconsistent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samples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prune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candidate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paths</a:t>
                </a:r>
              </a:p>
              <a:p>
                <a:pPr lvl="1"/>
                <a:r>
                  <a:rPr lang="en-US" altLang="zh-CN" dirty="0"/>
                  <a:t>Use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consistent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samples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estimate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expected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improvement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candidate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paths</a:t>
                </a:r>
              </a:p>
              <a:p>
                <a:pPr lvl="1"/>
                <a:r>
                  <a:rPr lang="en-US" altLang="zh-CN" dirty="0"/>
                  <a:t>Local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exploration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based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sampled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path</a:t>
                </a:r>
              </a:p>
              <a:p>
                <a:pPr lvl="1"/>
                <a:r>
                  <a:rPr lang="en-US" altLang="zh-CN" dirty="0"/>
                  <a:t>Global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exploration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randomly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sampling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path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872E4-6C1C-7C49-8B3F-7225E0CD7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64675" cy="4351338"/>
              </a:xfrm>
              <a:blipFill>
                <a:blip r:embed="rId3"/>
                <a:stretch>
                  <a:fillRect l="-1253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1884A-7570-4A4F-B687-797A616BD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57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159E48-965C-8241-8735-1D8D5E9EA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0157" y="1776345"/>
            <a:ext cx="3036361" cy="5024818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4C04E66-56D6-0D40-AD7F-1474321EC6F3}"/>
              </a:ext>
            </a:extLst>
          </p:cNvPr>
          <p:cNvSpPr/>
          <p:nvPr/>
        </p:nvSpPr>
        <p:spPr>
          <a:xfrm>
            <a:off x="8234956" y="4502601"/>
            <a:ext cx="1550173" cy="47930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6DE81ED-BBA6-224A-960C-C0E012AEADC2}"/>
              </a:ext>
            </a:extLst>
          </p:cNvPr>
          <p:cNvSpPr/>
          <p:nvPr/>
        </p:nvSpPr>
        <p:spPr>
          <a:xfrm>
            <a:off x="8032198" y="5090667"/>
            <a:ext cx="2457126" cy="47930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CE76102-78EE-EF40-BE86-7E48F07C00F0}"/>
              </a:ext>
            </a:extLst>
          </p:cNvPr>
          <p:cNvSpPr/>
          <p:nvPr/>
        </p:nvSpPr>
        <p:spPr>
          <a:xfrm>
            <a:off x="8189392" y="4151586"/>
            <a:ext cx="2163298" cy="24225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4DC3134-35B6-7E4D-954B-287FEEF1A8B6}"/>
              </a:ext>
            </a:extLst>
          </p:cNvPr>
          <p:cNvSpPr/>
          <p:nvPr/>
        </p:nvSpPr>
        <p:spPr>
          <a:xfrm>
            <a:off x="8189392" y="3832007"/>
            <a:ext cx="2163298" cy="24225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1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D82C9-8E73-2B44-8451-DA2C7D0E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Evaluation:</a:t>
            </a:r>
            <a:r>
              <a:rPr lang="zh-CN" altLang="en-US"/>
              <a:t> </a:t>
            </a:r>
            <a:r>
              <a:rPr lang="en-US" altLang="zh-CN"/>
              <a:t>Settings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D8D62-85B1-0E4A-B355-4611C9516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Topology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CAIDA</a:t>
            </a:r>
            <a:r>
              <a:rPr lang="zh-CN" altLang="en-US" sz="2400" dirty="0"/>
              <a:t> </a:t>
            </a:r>
            <a:r>
              <a:rPr lang="en-US" altLang="zh-CN" sz="2400" dirty="0"/>
              <a:t>Internet</a:t>
            </a:r>
            <a:r>
              <a:rPr lang="zh-CN" altLang="en-US" sz="2400" dirty="0"/>
              <a:t> </a:t>
            </a:r>
            <a:r>
              <a:rPr lang="en-US" altLang="zh-CN" sz="2400" dirty="0"/>
              <a:t>topology</a:t>
            </a:r>
            <a:r>
              <a:rPr lang="zh-CN" altLang="en-US" sz="2400" dirty="0"/>
              <a:t> </a:t>
            </a:r>
            <a:r>
              <a:rPr lang="en-US" altLang="zh-CN" sz="2400" dirty="0"/>
              <a:t>dataset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sz="2400" dirty="0"/>
              <a:t>63361 </a:t>
            </a:r>
            <a:r>
              <a:rPr lang="en-US" sz="2400" dirty="0" err="1"/>
              <a:t>ASes</a:t>
            </a:r>
            <a:r>
              <a:rPr lang="en-US" sz="2400" dirty="0"/>
              <a:t> and 320978 AS-level links.</a:t>
            </a:r>
            <a:endParaRPr lang="en-US" altLang="zh-CN" sz="2400" dirty="0"/>
          </a:p>
          <a:p>
            <a:r>
              <a:rPr lang="en-US" altLang="zh-CN" sz="2400" b="1" dirty="0"/>
              <a:t>AS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export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policies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(1)</a:t>
            </a:r>
            <a:r>
              <a:rPr lang="zh-CN" altLang="en-US" sz="2400" dirty="0"/>
              <a:t> </a:t>
            </a:r>
            <a:r>
              <a:rPr lang="en-US" altLang="zh-CN" sz="2400" dirty="0"/>
              <a:t>C/P</a:t>
            </a:r>
            <a:r>
              <a:rPr lang="zh-CN" altLang="en-US" sz="2400" dirty="0"/>
              <a:t> </a:t>
            </a:r>
            <a:r>
              <a:rPr lang="en-US" altLang="zh-CN" sz="2400" dirty="0"/>
              <a:t>relationship,</a:t>
            </a:r>
            <a:r>
              <a:rPr lang="zh-CN" altLang="en-US" sz="2400" dirty="0"/>
              <a:t> </a:t>
            </a:r>
            <a:r>
              <a:rPr lang="en-US" altLang="zh-CN" sz="2400" dirty="0"/>
              <a:t>(2)</a:t>
            </a:r>
            <a:r>
              <a:rPr lang="zh-CN" altLang="en-US" sz="2400" dirty="0"/>
              <a:t> </a:t>
            </a:r>
            <a:r>
              <a:rPr lang="en-US" altLang="zh-CN" sz="2400" dirty="0"/>
              <a:t>blacklist</a:t>
            </a:r>
            <a:r>
              <a:rPr lang="zh-CN" altLang="en-US" sz="2400" dirty="0"/>
              <a:t> </a:t>
            </a:r>
            <a:r>
              <a:rPr lang="en-US" altLang="zh-CN" sz="2400" dirty="0" err="1"/>
              <a:t>ASes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(3)</a:t>
            </a:r>
            <a:r>
              <a:rPr lang="zh-CN" altLang="en-US" sz="2400" dirty="0"/>
              <a:t> </a:t>
            </a:r>
            <a:r>
              <a:rPr lang="en-US" altLang="zh-CN" sz="2400" dirty="0"/>
              <a:t>forbidden</a:t>
            </a:r>
            <a:r>
              <a:rPr lang="zh-CN" altLang="en-US" sz="2400" dirty="0"/>
              <a:t> </a:t>
            </a:r>
            <a:r>
              <a:rPr lang="en-US" altLang="zh-CN" sz="2400" dirty="0"/>
              <a:t>segments.</a:t>
            </a:r>
          </a:p>
          <a:p>
            <a:r>
              <a:rPr lang="en-US" altLang="zh-CN" sz="2400" b="1" dirty="0"/>
              <a:t>Client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objective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find</a:t>
            </a:r>
            <a:r>
              <a:rPr lang="zh-CN" altLang="en-US" sz="2400" dirty="0"/>
              <a:t> </a:t>
            </a:r>
            <a:r>
              <a:rPr lang="en-US" altLang="zh-CN" sz="2400" dirty="0"/>
              <a:t>shortest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path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top</a:t>
            </a:r>
            <a:r>
              <a:rPr lang="zh-CN" altLang="en-US" sz="2400" dirty="0"/>
              <a:t> </a:t>
            </a:r>
            <a:r>
              <a:rPr lang="en-US" altLang="zh-CN" sz="2400" dirty="0"/>
              <a:t>2000</a:t>
            </a:r>
            <a:r>
              <a:rPr lang="zh-CN" altLang="en-US" sz="2400" dirty="0"/>
              <a:t> </a:t>
            </a:r>
            <a:r>
              <a:rPr lang="en-US" altLang="zh-CN" sz="2400" dirty="0"/>
              <a:t>AS-pairs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terms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traffic</a:t>
            </a:r>
            <a:r>
              <a:rPr lang="zh-CN" altLang="en-US" sz="2400" dirty="0"/>
              <a:t> </a:t>
            </a:r>
            <a:r>
              <a:rPr lang="en-US" altLang="zh-CN" sz="2400" dirty="0"/>
              <a:t>volume,</a:t>
            </a:r>
            <a:r>
              <a:rPr lang="zh-CN" altLang="en-US" sz="2400" dirty="0"/>
              <a:t> </a:t>
            </a:r>
            <a:r>
              <a:rPr lang="en-US" altLang="zh-CN" sz="2400" dirty="0"/>
              <a:t>based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CAIDA</a:t>
            </a:r>
            <a:r>
              <a:rPr lang="zh-CN" altLang="en-US" sz="2400" dirty="0"/>
              <a:t> </a:t>
            </a:r>
            <a:r>
              <a:rPr lang="en-US" altLang="zh-CN" sz="2400" dirty="0"/>
              <a:t>Internet</a:t>
            </a:r>
            <a:r>
              <a:rPr lang="zh-CN" altLang="en-US" sz="2400" dirty="0"/>
              <a:t> </a:t>
            </a:r>
            <a:r>
              <a:rPr lang="en-US" altLang="zh-CN" sz="2400" dirty="0"/>
              <a:t>traffic</a:t>
            </a:r>
            <a:r>
              <a:rPr lang="zh-CN" altLang="en-US" sz="2400" dirty="0"/>
              <a:t> </a:t>
            </a:r>
            <a:r>
              <a:rPr lang="en-US" altLang="zh-CN" sz="2400" dirty="0"/>
              <a:t>dataset</a:t>
            </a:r>
          </a:p>
          <a:p>
            <a:r>
              <a:rPr lang="en-US" altLang="zh-CN" sz="2400" b="1" dirty="0"/>
              <a:t>Comparison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SDI</a:t>
            </a:r>
            <a:r>
              <a:rPr lang="zh-CN" altLang="en-US" sz="2400" dirty="0"/>
              <a:t> </a:t>
            </a:r>
            <a:r>
              <a:rPr lang="en-US" altLang="zh-CN" sz="2400" dirty="0" err="1"/>
              <a:t>blackbox</a:t>
            </a:r>
            <a:r>
              <a:rPr lang="zh-CN" altLang="en-US" sz="2400" dirty="0"/>
              <a:t> </a:t>
            </a:r>
            <a:r>
              <a:rPr lang="en-US" altLang="zh-CN" sz="2400" dirty="0"/>
              <a:t>optimization</a:t>
            </a:r>
            <a:r>
              <a:rPr lang="zh-CN" altLang="en-US" sz="2400" dirty="0"/>
              <a:t> </a:t>
            </a:r>
            <a:r>
              <a:rPr lang="en-US" altLang="zh-CN" sz="2400" dirty="0"/>
              <a:t>vs.</a:t>
            </a:r>
            <a:r>
              <a:rPr lang="zh-CN" altLang="en-US" sz="2400" dirty="0"/>
              <a:t> </a:t>
            </a:r>
            <a:r>
              <a:rPr lang="en-US" altLang="zh-CN" sz="2400" dirty="0"/>
              <a:t>naïve</a:t>
            </a:r>
            <a:r>
              <a:rPr lang="zh-CN" altLang="en-US" sz="2400" dirty="0"/>
              <a:t> </a:t>
            </a:r>
            <a:r>
              <a:rPr lang="en-US" altLang="zh-CN" sz="2400" dirty="0"/>
              <a:t>enumeration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Yen's</a:t>
            </a:r>
            <a:r>
              <a:rPr lang="zh-CN" altLang="en-US" sz="2400" dirty="0"/>
              <a:t> </a:t>
            </a:r>
            <a:r>
              <a:rPr lang="en-US" altLang="zh-CN" sz="2400" dirty="0"/>
              <a:t>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58EB8-5D47-F546-B03A-A9FA5E01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715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828D3-82C9-C440-94EB-ECCD3C8B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Results:</a:t>
            </a:r>
            <a:r>
              <a:rPr lang="zh-CN" altLang="en-US" dirty="0"/>
              <a:t> </a:t>
            </a:r>
            <a:r>
              <a:rPr lang="en-US" altLang="zh-CN" dirty="0"/>
              <a:t>Efficacy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SDI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8AEA5-FC8A-F146-B9B3-4D2C680BE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all</a:t>
            </a:r>
            <a:r>
              <a:rPr lang="zh-CN" altLang="en-US" sz="2400" dirty="0"/>
              <a:t> </a:t>
            </a:r>
            <a:r>
              <a:rPr lang="en-US" altLang="zh-CN" sz="2400" dirty="0"/>
              <a:t>experiments,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SDI</a:t>
            </a:r>
            <a:r>
              <a:rPr lang="zh-CN" altLang="en-US" sz="2400" dirty="0"/>
              <a:t> </a:t>
            </a:r>
            <a:r>
              <a:rPr lang="en-US" altLang="zh-CN" sz="2400" dirty="0"/>
              <a:t>optimization</a:t>
            </a:r>
            <a:r>
              <a:rPr lang="zh-CN" altLang="en-US" sz="2400" dirty="0"/>
              <a:t> </a:t>
            </a:r>
            <a:r>
              <a:rPr lang="en-US" altLang="zh-CN" sz="2400" dirty="0"/>
              <a:t>algorithm</a:t>
            </a:r>
            <a:r>
              <a:rPr lang="zh-CN" altLang="en-US" sz="2400" dirty="0"/>
              <a:t> </a:t>
            </a:r>
            <a:r>
              <a:rPr lang="en-US" altLang="zh-CN" sz="2400" dirty="0"/>
              <a:t>finds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optimal</a:t>
            </a:r>
            <a:r>
              <a:rPr lang="zh-CN" altLang="en-US" sz="2400" dirty="0"/>
              <a:t> </a:t>
            </a:r>
            <a:r>
              <a:rPr lang="en-US" altLang="zh-CN" sz="2400" dirty="0"/>
              <a:t>policy-compliant</a:t>
            </a:r>
            <a:r>
              <a:rPr lang="zh-CN" altLang="en-US" sz="2400" dirty="0"/>
              <a:t> </a:t>
            </a:r>
            <a:r>
              <a:rPr lang="en-US" altLang="zh-CN" sz="2400" dirty="0"/>
              <a:t>shortest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path</a:t>
            </a:r>
            <a:endParaRPr lang="en-US" sz="2400" dirty="0"/>
          </a:p>
          <a:p>
            <a:r>
              <a:rPr lang="en-US" altLang="zh-CN" sz="2400" dirty="0"/>
              <a:t>I</a:t>
            </a:r>
            <a:r>
              <a:rPr lang="en-US" sz="2400" dirty="0"/>
              <a:t>n 95% cases, </a:t>
            </a:r>
            <a:r>
              <a:rPr lang="en-US" altLang="zh-CN" sz="2400" dirty="0"/>
              <a:t>it</a:t>
            </a:r>
            <a:r>
              <a:rPr lang="zh-CN" altLang="en-US" sz="2400" dirty="0"/>
              <a:t> </a:t>
            </a:r>
            <a:r>
              <a:rPr lang="en-US" altLang="zh-CN" sz="2400" dirty="0"/>
              <a:t>finds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optimal</a:t>
            </a:r>
            <a:r>
              <a:rPr lang="zh-CN" altLang="en-US" sz="2400" dirty="0"/>
              <a:t> </a:t>
            </a:r>
            <a:r>
              <a:rPr lang="en-US" altLang="zh-CN" sz="2400" dirty="0"/>
              <a:t>solution</a:t>
            </a:r>
            <a:r>
              <a:rPr lang="zh-CN" altLang="en-US" sz="2400" dirty="0"/>
              <a:t> </a:t>
            </a:r>
            <a:r>
              <a:rPr lang="en-US" sz="2400" dirty="0"/>
              <a:t>by sampling no more than 35 </a:t>
            </a:r>
            <a:r>
              <a:rPr lang="en-US" altLang="zh-CN" sz="2400" dirty="0"/>
              <a:t>paths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59ABE-A191-9E45-A65C-F6F69098F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081A1A-451F-954A-B5DC-EB5113D51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684" y="3088231"/>
            <a:ext cx="6012874" cy="375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9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3035BF-D716-4440-85E5-38F2EA8C0176}"/>
              </a:ext>
            </a:extLst>
          </p:cNvPr>
          <p:cNvSpPr txBox="1"/>
          <p:nvPr/>
        </p:nvSpPr>
        <p:spPr>
          <a:xfrm>
            <a:off x="1325880" y="2331720"/>
            <a:ext cx="9707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i="1" dirty="0"/>
              <a:t>Driving</a:t>
            </a:r>
            <a:r>
              <a:rPr lang="zh-CN" altLang="en-US" sz="3600" b="1" i="1" dirty="0"/>
              <a:t> </a:t>
            </a:r>
            <a:r>
              <a:rPr lang="en-US" altLang="zh-CN" sz="3600" b="1" i="1" dirty="0"/>
              <a:t>Question:</a:t>
            </a:r>
          </a:p>
          <a:p>
            <a:pPr algn="ctr"/>
            <a:r>
              <a:rPr lang="en-US" altLang="zh-CN" sz="3600" i="1" dirty="0"/>
              <a:t>If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you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are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asked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to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design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an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Internet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clean-slate,</a:t>
            </a:r>
            <a:r>
              <a:rPr lang="zh-CN" altLang="en-US" sz="3600" i="1" dirty="0"/>
              <a:t> </a:t>
            </a:r>
            <a:endParaRPr lang="en-US" altLang="zh-CN" sz="3600" i="1" dirty="0"/>
          </a:p>
          <a:p>
            <a:pPr algn="ctr"/>
            <a:r>
              <a:rPr lang="en-US" altLang="zh-CN" sz="3600" i="1" dirty="0"/>
              <a:t>what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would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you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do?</a:t>
            </a:r>
            <a:endParaRPr lang="en-US" sz="36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D2CF4-007D-BE4D-BFE1-26563DEC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791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B04D-D415-B048-B75F-00A5B43B4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D8AA5-B413-8641-B0DD-CD3C373BD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SDI:</a:t>
            </a:r>
            <a:r>
              <a:rPr lang="zh-CN" altLang="en-US" dirty="0"/>
              <a:t> </a:t>
            </a:r>
            <a:r>
              <a:rPr lang="en-US" altLang="zh-CN" dirty="0"/>
              <a:t>extending</a:t>
            </a:r>
            <a:r>
              <a:rPr lang="zh-CN" altLang="en-US" dirty="0"/>
              <a:t> </a:t>
            </a:r>
            <a:r>
              <a:rPr lang="en-US" altLang="zh-CN" dirty="0"/>
              <a:t>intradomain SDN to generic interdomain SDN</a:t>
            </a:r>
          </a:p>
          <a:p>
            <a:r>
              <a:rPr lang="en-US" altLang="zh-CN" dirty="0"/>
              <a:t>Stability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allowing</a:t>
            </a:r>
            <a:r>
              <a:rPr lang="zh-CN" altLang="en-US" dirty="0"/>
              <a:t> </a:t>
            </a:r>
            <a:r>
              <a:rPr lang="en-US" altLang="zh-CN" dirty="0"/>
              <a:t>flexible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control?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solvability</a:t>
            </a:r>
            <a:r>
              <a:rPr lang="zh-CN" altLang="en-US" dirty="0"/>
              <a:t> </a:t>
            </a:r>
            <a:r>
              <a:rPr lang="en-US" altLang="zh-CN" dirty="0"/>
              <a:t>digraph</a:t>
            </a:r>
            <a:r>
              <a:rPr lang="zh-CN" altLang="en-US" dirty="0"/>
              <a:t> </a:t>
            </a:r>
            <a:r>
              <a:rPr lang="en-US" altLang="zh-CN" dirty="0"/>
              <a:t>theory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reasonable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solvability</a:t>
            </a:r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F2D17-2457-DF49-8457-F647B22D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4326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F8C1-7962-404D-8B6C-1A12F9D1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Accomplished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09E77-BF38-404A-B014-94305D030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zh-CN" dirty="0"/>
              <a:t>(In)efficiency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reservation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r>
              <a:rPr lang="zh-CN" altLang="en-US" dirty="0"/>
              <a:t> </a:t>
            </a:r>
            <a:endParaRPr lang="en-US" altLang="zh-CN" dirty="0"/>
          </a:p>
          <a:p>
            <a:pPr lvl="1">
              <a:buFont typeface="Wingdings" pitchFamily="2" charset="2"/>
              <a:buChar char="ü"/>
            </a:pP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oracle</a:t>
            </a:r>
            <a:r>
              <a:rPr lang="zh-CN" altLang="en-US" dirty="0"/>
              <a:t> </a:t>
            </a:r>
            <a:r>
              <a:rPr lang="en-US" altLang="zh-CN" dirty="0"/>
              <a:t>transformation</a:t>
            </a:r>
          </a:p>
          <a:p>
            <a:r>
              <a:rPr lang="en-US" altLang="zh-CN" dirty="0"/>
              <a:t>Redesign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interfaces:</a:t>
            </a:r>
            <a:r>
              <a:rPr lang="zh-CN" altLang="en-US" dirty="0"/>
              <a:t> </a:t>
            </a:r>
            <a:endParaRPr lang="en-US" altLang="zh-CN" dirty="0"/>
          </a:p>
          <a:p>
            <a:pPr lvl="1">
              <a:buFont typeface="Wingdings" pitchFamily="2" charset="2"/>
              <a:buChar char="ü"/>
            </a:pP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exposure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linear-inequality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</a:p>
          <a:p>
            <a:r>
              <a:rPr lang="en-US" altLang="zh-CN" dirty="0"/>
              <a:t>Redesign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interfaces: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CN" dirty="0"/>
              <a:t>Software-defined</a:t>
            </a:r>
            <a:r>
              <a:rPr lang="zh-CN" altLang="en-US" dirty="0"/>
              <a:t> </a:t>
            </a:r>
            <a:r>
              <a:rPr lang="en-US" altLang="zh-CN" dirty="0"/>
              <a:t>internetworking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programmable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blackbox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44A14-640F-204B-9BE7-30B6455F0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849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F8C1-7962-404D-8B6C-1A12F9D1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r>
              <a:rPr lang="zh-CN" altLang="en-US" dirty="0"/>
              <a:t> </a:t>
            </a:r>
            <a:r>
              <a:rPr lang="en-US" altLang="zh-CN" dirty="0"/>
              <a:t>Awaits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09E77-BF38-404A-B014-94305D030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zh-CN" dirty="0"/>
              <a:t>Unified,</a:t>
            </a:r>
            <a:r>
              <a:rPr lang="zh-CN" altLang="en-US" dirty="0"/>
              <a:t> </a:t>
            </a:r>
            <a:r>
              <a:rPr lang="en-US" altLang="zh-CN" dirty="0"/>
              <a:t>application-network</a:t>
            </a:r>
            <a:r>
              <a:rPr lang="zh-CN" altLang="en-US" dirty="0"/>
              <a:t> </a:t>
            </a:r>
            <a:r>
              <a:rPr lang="en-US" altLang="zh-CN" dirty="0"/>
              <a:t>co-programming</a:t>
            </a:r>
          </a:p>
          <a:p>
            <a:r>
              <a:rPr lang="en-US" altLang="zh-CN" dirty="0"/>
              <a:t>Fine-grained,</a:t>
            </a:r>
            <a:r>
              <a:rPr lang="zh-CN" altLang="en-US" dirty="0"/>
              <a:t> </a:t>
            </a:r>
            <a:r>
              <a:rPr lang="en-US" altLang="zh-CN" dirty="0"/>
              <a:t>multi-resource,</a:t>
            </a:r>
            <a:r>
              <a:rPr lang="zh-CN" altLang="en-US" dirty="0"/>
              <a:t> </a:t>
            </a:r>
            <a:r>
              <a:rPr lang="en-US" altLang="zh-CN" dirty="0"/>
              <a:t>multi-domain</a:t>
            </a:r>
            <a:r>
              <a:rPr lang="zh-CN" altLang="en-US" dirty="0"/>
              <a:t> </a:t>
            </a:r>
            <a:r>
              <a:rPr lang="en-US" altLang="zh-CN" dirty="0"/>
              <a:t>orchestration</a:t>
            </a:r>
          </a:p>
          <a:p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r>
              <a:rPr lang="zh-CN" altLang="en-US" dirty="0"/>
              <a:t> </a:t>
            </a:r>
            <a:r>
              <a:rPr lang="en-US" altLang="zh-CN" dirty="0"/>
              <a:t>availability</a:t>
            </a:r>
          </a:p>
          <a:p>
            <a:r>
              <a:rPr lang="en-US" altLang="zh-CN" dirty="0"/>
              <a:t>…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44A14-640F-204B-9BE7-30B6455F0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62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EE0887-ADCF-AA46-B3EE-29DC0BFDE47A}"/>
              </a:ext>
            </a:extLst>
          </p:cNvPr>
          <p:cNvSpPr/>
          <p:nvPr/>
        </p:nvSpPr>
        <p:spPr>
          <a:xfrm>
            <a:off x="1318260" y="5775960"/>
            <a:ext cx="9022080" cy="850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i="1" dirty="0">
                <a:solidFill>
                  <a:schemeClr val="tx1"/>
                </a:solidFill>
              </a:rPr>
              <a:t>Please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drop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me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an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email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(xiangq27@gmail.com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/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 err="1">
                <a:solidFill>
                  <a:schemeClr val="tx1"/>
                </a:solidFill>
              </a:rPr>
              <a:t>qiaoxiang@xmu.edu.cn</a:t>
            </a:r>
            <a:r>
              <a:rPr lang="en-US" altLang="zh-CN" sz="2400" i="1" dirty="0">
                <a:solidFill>
                  <a:schemeClr val="tx1"/>
                </a:solidFill>
              </a:rPr>
              <a:t>)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if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you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are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interested.</a:t>
            </a:r>
            <a:endParaRPr lang="en-US" sz="2400" i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30F17A-971F-7F4A-85B6-DFB2A33382ED}"/>
              </a:ext>
            </a:extLst>
          </p:cNvPr>
          <p:cNvSpPr/>
          <p:nvPr/>
        </p:nvSpPr>
        <p:spPr>
          <a:xfrm>
            <a:off x="4404360" y="4321652"/>
            <a:ext cx="2849880" cy="1386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solidFill>
                  <a:srgbClr val="FF0000"/>
                </a:solidFill>
              </a:rPr>
              <a:t>Thank</a:t>
            </a:r>
            <a:r>
              <a:rPr lang="zh-CN" altLang="en-US" sz="4000" i="1" dirty="0">
                <a:solidFill>
                  <a:srgbClr val="FF0000"/>
                </a:solidFill>
              </a:rPr>
              <a:t> </a:t>
            </a:r>
            <a:r>
              <a:rPr lang="en-US" altLang="zh-CN" sz="4000" i="1" dirty="0">
                <a:solidFill>
                  <a:srgbClr val="FF0000"/>
                </a:solidFill>
              </a:rPr>
              <a:t>you!</a:t>
            </a:r>
            <a:endParaRPr lang="en-US" sz="4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1644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363E5-6B86-6246-91E9-9E77F583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Backup</a:t>
            </a:r>
            <a:r>
              <a:rPr lang="zh-CN" altLang="en-US" dirty="0"/>
              <a:t> </a:t>
            </a:r>
            <a:r>
              <a:rPr lang="en-US" altLang="zh-CN" dirty="0"/>
              <a:t>Slides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86E87-B3A5-1249-B3DB-5CBDEE728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B2BA7-31BF-5A4C-BB85-9681D219D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08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via Membership Oracle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endParaRPr lang="en-US" dirty="0"/>
          </a:p>
        </p:txBody>
      </p:sp>
      <p:sp>
        <p:nvSpPr>
          <p:cNvPr id="52" name="Content Placeholder 5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membership</a:t>
            </a:r>
            <a:r>
              <a:rPr lang="zh-CN" altLang="en-US" dirty="0"/>
              <a:t> </a:t>
            </a:r>
            <a:r>
              <a:rPr lang="en-US" altLang="zh-CN" dirty="0"/>
              <a:t>oracles,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oracles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theory.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452149" y="2775633"/>
                <a:ext cx="9287702" cy="852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Resource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Membership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Oracle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(</a:t>
                </a:r>
                <a:r>
                  <a:rPr lang="en-US" altLang="zh-CN" sz="2400" b="1" dirty="0" err="1"/>
                  <a:t>ReMEM</a:t>
                </a:r>
                <a:r>
                  <a:rPr lang="en-US" altLang="zh-CN" sz="2400" b="1" dirty="0"/>
                  <a:t>)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Given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reservation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vector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otherwise.</a:t>
                </a:r>
                <a:endParaRPr lang="en-US" sz="24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149" y="2775633"/>
                <a:ext cx="9287702" cy="852669"/>
              </a:xfrm>
              <a:prstGeom prst="rect">
                <a:avLst/>
              </a:prstGeom>
              <a:blipFill rotWithShape="0">
                <a:blip r:embed="rId2"/>
                <a:stretch>
                  <a:fillRect l="-984" t="-5714" r="-525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452149" y="3726402"/>
                <a:ext cx="928770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Resource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Separation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Oracle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(</a:t>
                </a:r>
                <a:r>
                  <a:rPr lang="en-US" altLang="zh-CN" sz="2400" b="1" dirty="0" err="1"/>
                  <a:t>ReSEP</a:t>
                </a:r>
                <a:r>
                  <a:rPr lang="en-US" altLang="zh-CN" sz="2400" b="1" dirty="0"/>
                  <a:t>)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Given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reservation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vector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otherwise return a half space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charset="0"/>
                          </a:rPr>
                          <m:t>𝒚</m:t>
                        </m:r>
                        <m:r>
                          <a:rPr lang="zh-CN" altLang="en-US" sz="2400" b="0" i="1" smtClean="0">
                            <a:latin typeface="Cambria Math" charset="0"/>
                          </a:rPr>
                          <m:t> </m:t>
                        </m:r>
                      </m:e>
                    </m:d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charset="0"/>
                          </a:rPr>
                          <m:t>𝒑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charset="0"/>
                          </a:rPr>
                          <m:t>𝒚</m:t>
                        </m:r>
                        <m:r>
                          <a:rPr lang="en-US" altLang="zh-CN" sz="2400" i="1"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̌"/>
                            <m:ctrlPr>
                              <a:rPr lang="zh-CN" altLang="en-US" sz="2400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dirty="0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𝛿</m:t>
                    </m:r>
                    <m:r>
                      <a:rPr lang="en-US" altLang="zh-CN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 that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contains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but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not</a:t>
                </a:r>
                <a:r>
                  <a:rPr lang="zh-CN" altLang="en-US" sz="2400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149" y="3726402"/>
                <a:ext cx="9287702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984" t="-4061" r="-656" b="-49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452149" y="5034826"/>
                <a:ext cx="928770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Resource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Optimization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Oracle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(</a:t>
                </a:r>
                <a:r>
                  <a:rPr lang="en-US" altLang="zh-CN" sz="2400" b="1" dirty="0" err="1"/>
                  <a:t>ReOPT</a:t>
                </a:r>
                <a:r>
                  <a:rPr lang="en-US" altLang="zh-CN" sz="2400" b="1" dirty="0"/>
                  <a:t>)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Find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zh-CN" altLang="en-US" sz="2400" b="1" i="1" dirty="0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i="1" dirty="0">
                        <a:latin typeface="Cambria Math" charset="0"/>
                      </a:rPr>
                      <m:t>𝐾</m:t>
                    </m:r>
                    <m:r>
                      <a:rPr lang="en-US" altLang="zh-CN" sz="2400" i="1" dirty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>
                        <a:latin typeface="Cambria Math" charset="0"/>
                      </a:rPr>
                      <m:t>𝑨𝒙</m:t>
                    </m:r>
                    <m:r>
                      <a:rPr lang="en-US" altLang="zh-CN" sz="2400" i="1" dirty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>
                        <a:latin typeface="Cambria Math" charset="0"/>
                      </a:rPr>
                      <m:t>𝒃</m:t>
                    </m:r>
                    <m:r>
                      <a:rPr lang="en-US" altLang="zh-CN" sz="2400" i="1" dirty="0">
                        <a:latin typeface="Cambria Math" charset="0"/>
                      </a:rPr>
                      <m:t>,</m:t>
                    </m:r>
                    <m:r>
                      <a:rPr lang="zh-CN" altLang="en-US" sz="2400" i="1" dirty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>
                        <a:latin typeface="Cambria Math" charset="0"/>
                      </a:rPr>
                      <m:t>𝒙</m:t>
                    </m:r>
                    <m:r>
                      <a:rPr lang="en-US" altLang="zh-CN" sz="2400" i="1" dirty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>
                        <a:latin typeface="Cambria Math" charset="0"/>
                      </a:rPr>
                      <m:t>𝟎</m:t>
                    </m:r>
                    <m:r>
                      <a:rPr lang="en-US" altLang="zh-CN" sz="2400" i="1" dirty="0">
                        <a:latin typeface="Cambria Math" charset="0"/>
                      </a:rPr>
                      <m:t>}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that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maximizes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𝑢𝑡𝑖𝑙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over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altLang="zh-CN" sz="2400" dirty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149" y="5034826"/>
                <a:ext cx="9287702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984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981489" y="5896401"/>
            <a:ext cx="9758362" cy="83099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Different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basic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oracles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optimization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theories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have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equivalence and polar relationships</a:t>
            </a:r>
            <a:r>
              <a:rPr lang="en-US" altLang="zh-CN" sz="2400" dirty="0">
                <a:solidFill>
                  <a:schemeClr val="bg1"/>
                </a:solidFill>
              </a:rPr>
              <a:t>.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07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Correctness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BoxOpt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28950"/>
            <a:ext cx="10020300" cy="1243013"/>
          </a:xfrm>
          <a:solidFill>
            <a:schemeClr val="accent6"/>
          </a:solidFill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In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all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716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requests,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BoxOpt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computes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same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optimal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resource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reservations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computed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by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CPLEX,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i.e.,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BoxOpt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achieves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100%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correctness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ratio.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1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Breakdown: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 err="1"/>
              <a:t>ReSEP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ReOPT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750" y="2051050"/>
            <a:ext cx="4199467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8" y="2051050"/>
            <a:ext cx="4025766" cy="3200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00039" y="5383210"/>
            <a:ext cx="4064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CDF of the number of </a:t>
            </a:r>
            <a:r>
              <a:rPr lang="en-US" dirty="0" err="1"/>
              <a:t>Re</a:t>
            </a:r>
            <a:r>
              <a:rPr lang="en-US" altLang="zh-CN" dirty="0" err="1"/>
              <a:t>SEP</a:t>
            </a:r>
            <a:r>
              <a:rPr lang="en-US" dirty="0"/>
              <a:t> invocations.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728269" y="5244710"/>
            <a:ext cx="4271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Number of </a:t>
            </a:r>
            <a:r>
              <a:rPr lang="en-US" dirty="0" err="1"/>
              <a:t>Re</a:t>
            </a:r>
            <a:r>
              <a:rPr lang="en-US" altLang="zh-CN" dirty="0" err="1"/>
              <a:t>SEP</a:t>
            </a:r>
            <a:r>
              <a:rPr lang="en-US" dirty="0"/>
              <a:t> invocations with different sizes of request.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5998602"/>
            <a:ext cx="10020300" cy="547215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In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BoxOpt</a:t>
            </a:r>
            <a:r>
              <a:rPr lang="en-US" altLang="zh-CN" sz="2400" dirty="0">
                <a:solidFill>
                  <a:schemeClr val="bg1"/>
                </a:solidFill>
              </a:rPr>
              <a:t>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95% of </a:t>
            </a:r>
            <a:r>
              <a:rPr lang="en-US" altLang="zh-CN" sz="2400" dirty="0" err="1">
                <a:solidFill>
                  <a:schemeClr val="bg1"/>
                </a:solidFill>
              </a:rPr>
              <a:t>ReOPT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can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be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constructed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within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less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than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200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ReSEP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calls.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414460" y="2258493"/>
            <a:ext cx="1514483" cy="708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928943" y="2272781"/>
            <a:ext cx="0" cy="24278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39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Abstraction:</a:t>
            </a:r>
            <a:r>
              <a:rPr lang="zh-CN" altLang="en-US" dirty="0"/>
              <a:t> </a:t>
            </a:r>
            <a:r>
              <a:rPr lang="en-US" altLang="zh-CN" dirty="0"/>
              <a:t>Weight-Cost</a:t>
            </a:r>
            <a:r>
              <a:rPr lang="zh-CN" altLang="en-US" dirty="0"/>
              <a:t> </a:t>
            </a:r>
            <a:r>
              <a:rPr lang="en-US" altLang="zh-CN" dirty="0"/>
              <a:t>Multi-Path</a:t>
            </a:r>
            <a:r>
              <a:rPr lang="zh-CN" altLang="en-US" dirty="0"/>
              <a:t> </a:t>
            </a:r>
            <a:r>
              <a:rPr lang="en-US" altLang="zh-CN" dirty="0"/>
              <a:t>Circuit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3920395" y="6271885"/>
            <a:ext cx="2652890" cy="33866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882F-80DE-1146-A84B-97B04ABFEB80}" type="slidenum">
              <a:rPr lang="en-US" smtClean="0"/>
              <a:t>67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41046" y="6241220"/>
                <a:ext cx="201158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charset="0"/>
                        </a:rPr>
                        <m:t>=2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046" y="6241220"/>
                <a:ext cx="2011588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9645" y="4359882"/>
            <a:ext cx="6569252" cy="18660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0" y="3602153"/>
            <a:ext cx="8732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Network</a:t>
            </a:r>
            <a:r>
              <a:rPr lang="zh-CN" altLang="en-US" sz="2400" dirty="0"/>
              <a:t> </a:t>
            </a:r>
            <a:r>
              <a:rPr lang="en-US" altLang="zh-CN" sz="2400" dirty="0"/>
              <a:t>M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Split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traffic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(S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e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),</a:t>
            </a:r>
            <a:r>
              <a:rPr lang="zh-CN" altLang="en-US" sz="2400" dirty="0"/>
              <a:t> </a:t>
            </a:r>
            <a:r>
              <a:rPr lang="en-US" altLang="zh-CN" sz="2400" dirty="0"/>
              <a:t>(S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e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)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ratio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1:2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0620" y="1780359"/>
            <a:ext cx="72263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6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Obfuscating</a:t>
            </a:r>
            <a:r>
              <a:rPr lang="zh-CN" altLang="en-US" dirty="0"/>
              <a:t> </a:t>
            </a:r>
            <a:r>
              <a:rPr lang="en-US" altLang="zh-CN" dirty="0"/>
              <a:t>Protocol:</a:t>
            </a:r>
            <a:r>
              <a:rPr lang="zh-CN" altLang="en-US" dirty="0"/>
              <a:t> </a:t>
            </a:r>
            <a:r>
              <a:rPr lang="en-US" altLang="zh-CN" dirty="0"/>
              <a:t>Specification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806111" cy="4351338"/>
              </a:xfrm>
            </p:spPr>
            <p:txBody>
              <a:bodyPr>
                <a:noAutofit/>
              </a:bodyPr>
              <a:lstStyle/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US" altLang="zh-CN" b="1" dirty="0"/>
                  <a:t>Initialization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networks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agree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𝑘</m:t>
                    </m:r>
                    <m:r>
                      <a:rPr lang="en-US" altLang="zh-CN" i="1" dirty="0">
                        <a:latin typeface="Cambria Math" charset="0"/>
                      </a:rPr>
                      <m:t>&gt;</m:t>
                    </m:r>
                    <m:r>
                      <a:rPr lang="en-US" altLang="zh-CN" i="1" dirty="0" smtClean="0">
                        <a:latin typeface="Cambria Math" charset="0"/>
                      </a:rPr>
                      <m:t>∑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dirty="0" smtClean="0">
                            <a:latin typeface="Cambria Math" charset="0"/>
                          </a:rPr>
                          <m:t>Π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altLang="zh-CN" dirty="0"/>
                  <a:t>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network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generates: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altLang="zh-CN" dirty="0"/>
                  <a:t>-by-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charset="0"/>
                          </a:rPr>
                          <m:t>Π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charset="0"/>
                      </a:rPr>
                      <m:t>|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random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matrix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private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network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altLang="zh-CN" dirty="0"/>
                  <a:t>;</a:t>
                </a:r>
                <a:endParaRPr lang="en-US" altLang="zh-CN" b="1" dirty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charset="0"/>
                          </a:rPr>
                          <m:t>𝑫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two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altLang="zh-CN" dirty="0"/>
                  <a:t>-by-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charset="0"/>
                          </a:rPr>
                          <m:t>F</m:t>
                        </m:r>
                      </m:e>
                    </m:d>
                    <m:r>
                      <a:rPr lang="en-US" altLang="zh-CN" b="0" i="0" dirty="0" smtClean="0">
                        <a:latin typeface="Cambria Math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b="0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random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matrices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shared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network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US" altLang="zh-CN" b="1" dirty="0"/>
                  <a:t>Augmentation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network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transforms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charset="0"/>
                          </a:rPr>
                          <m:t>Π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1" i="1" dirty="0" smtClean="0">
                        <a:latin typeface="Cambria Math" charset="0"/>
                      </a:rPr>
                      <m:t>:{</m:t>
                    </m:r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dirty="0">
                            <a:latin typeface="Cambria Math" charset="0"/>
                          </a:rPr>
                          <m:t>𝐀</m:t>
                        </m:r>
                      </m:e>
                      <m:sub>
                        <m:r>
                          <a:rPr lang="en-US" altLang="zh-CN" b="1" dirty="0">
                            <a:latin typeface="Cambria Math" charset="0"/>
                          </a:rPr>
                          <m:t>𝐢</m:t>
                        </m:r>
                      </m:sub>
                    </m:sSub>
                    <m:r>
                      <a:rPr lang="en-US" altLang="zh-CN" b="1" dirty="0">
                        <a:latin typeface="Cambria Math" charset="0"/>
                      </a:rPr>
                      <m:t>𝐱</m:t>
                    </m:r>
                    <m:r>
                      <a:rPr lang="en-US" altLang="zh-CN" i="1" dirty="0">
                        <a:latin typeface="Cambria Math" charset="0"/>
                      </a:rPr>
                      <m:t>≤</m:t>
                    </m:r>
                    <m:r>
                      <a:rPr lang="en-US" altLang="zh-CN" b="1" i="1" dirty="0" err="1">
                        <a:latin typeface="Cambria Math" charset="0"/>
                      </a:rPr>
                      <m:t>𝒃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}</m:t>
                    </m:r>
                    <m:r>
                      <a:rPr lang="zh-CN" altLang="en-US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dirty="0"/>
                  <a:t>into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augment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form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err="1">
                                <a:latin typeface="Cambria Math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b="1" i="1" dirty="0" err="1">
                                <a:latin typeface="Cambria Math" charset="0"/>
                              </a:rPr>
                              <m:t>𝒊</m:t>
                            </m:r>
                          </m:sub>
                        </m:sSub>
                        <m:r>
                          <a:rPr lang="zh-CN" altLang="en-US" b="1" i="1" dirty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1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err="1">
                                <a:latin typeface="Cambria Math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0" dirty="0" smtClean="0">
                                    <a:latin typeface="Cambria Math" charset="0"/>
                                  </a:rPr>
                                  <m:t>𝚷</m:t>
                                </m:r>
                              </m:e>
                              <m:sub>
                                <m:r>
                                  <a:rPr lang="en-US" altLang="zh-CN" b="1" i="0" dirty="0" smtClean="0">
                                    <a:latin typeface="Cambria Math" charset="0"/>
                                  </a:rPr>
                                  <m:t>𝐢</m:t>
                                </m:r>
                              </m:sub>
                            </m:sSub>
                            <m:r>
                              <a:rPr lang="en-US" altLang="zh-CN" b="1" i="0" dirty="0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dirty="0" smtClean="0">
                                    <a:latin typeface="Cambria Math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zh-CN" b="1" i="1" dirty="0" smtClean="0">
                                    <a:latin typeface="Cambria Math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b="1" i="1" dirty="0" smtClean="0">
                                <a:latin typeface="Cambria Math" charset="0"/>
                              </a:rPr>
                              <m:t>)|</m:t>
                            </m:r>
                          </m:sub>
                        </m:sSub>
                      </m:e>
                    </m:d>
                    <m:r>
                      <a:rPr lang="en-US" altLang="zh-CN" b="1" i="1" dirty="0" smtClean="0">
                        <a:latin typeface="Cambria Math" charset="0"/>
                      </a:rPr>
                      <m:t>[</m:t>
                    </m:r>
                    <m:r>
                      <a:rPr lang="en-US" altLang="zh-CN" b="1" i="1" dirty="0">
                        <a:latin typeface="Cambria Math" charset="0"/>
                      </a:rPr>
                      <m:t>𝒙</m:t>
                    </m:r>
                    <m:r>
                      <a:rPr lang="zh-CN" altLang="en-US" b="1" i="1" dirty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charset="0"/>
                          </a:rPr>
                          <m:t>𝒔</m:t>
                        </m:r>
                      </m:sub>
                    </m:sSub>
                    <m:r>
                      <a:rPr lang="en-US" altLang="zh-CN" b="1" i="1" dirty="0" smtClean="0">
                        <a:latin typeface="Cambria Math" charset="0"/>
                      </a:rPr>
                      <m:t>]=</m:t>
                    </m:r>
                    <m:r>
                      <a:rPr lang="en-US" altLang="zh-CN" b="1" i="1" dirty="0" err="1">
                        <a:latin typeface="Cambria Math" charset="0"/>
                      </a:rPr>
                      <m:t>𝒃</m:t>
                    </m:r>
                  </m:oMath>
                </a14:m>
                <a:r>
                  <a:rPr lang="en-US" altLang="zh-CN" dirty="0"/>
                  <a:t>;</a:t>
                </a:r>
              </a:p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US" altLang="zh-CN" b="1" dirty="0"/>
                  <a:t>Obfuscation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network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sends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obfuscated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resource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abstraction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aggregator: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US" altLang="zh-CN" b="1" dirty="0"/>
                  <a:t>Collection</a:t>
                </a:r>
                <a:r>
                  <a:rPr lang="en-US" altLang="zh-CN" dirty="0"/>
                  <a:t>: Aggregator sums up all received resource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abstraction:  </a:t>
                </a:r>
              </a:p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806111" cy="4351338"/>
              </a:xfrm>
              <a:blipFill rotWithShape="0">
                <a:blip r:embed="rId2"/>
                <a:stretch>
                  <a:fillRect l="-846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68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732247" y="4185665"/>
                <a:ext cx="7643567" cy="523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dirty="0">
                                  <a:latin typeface="Cambria Math" charset="0"/>
                                </a:rPr>
                                <m:t>𝐏</m:t>
                              </m:r>
                            </m:e>
                            <m:sub>
                              <m:r>
                                <a:rPr lang="en-US" altLang="zh-CN" sz="2400" b="1" dirty="0">
                                  <a:latin typeface="Cambria Math" charset="0"/>
                                </a:rPr>
                                <m:t>𝐢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1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 err="1">
                                      <a:latin typeface="Cambria Math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zh-CN" sz="2400" b="1" i="1" dirty="0" err="1">
                                      <a:latin typeface="Cambria Math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zh-CN" altLang="en-US" sz="2400" b="1" i="1" dirty="0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1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 err="1">
                                      <a:latin typeface="Cambria Math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US" altLang="zh-CN" sz="2400" b="1" i="1" dirty="0">
                                      <a:latin typeface="Cambria Math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dirty="0">
                                          <a:latin typeface="Cambria Math" charset="0"/>
                                        </a:rPr>
                                        <m:t>𝚷</m:t>
                                      </m:r>
                                    </m:e>
                                    <m:sub>
                                      <m:r>
                                        <a:rPr lang="en-US" altLang="zh-CN" sz="2400" b="1" dirty="0">
                                          <a:latin typeface="Cambria Math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n-US" altLang="zh-CN" sz="2400" b="1" dirty="0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dirty="0">
                                          <a:latin typeface="Cambria Math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dirty="0">
                                          <a:latin typeface="Cambria Math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sz="2400" b="1" i="1" dirty="0">
                                      <a:latin typeface="Cambria Math" charset="0"/>
                                    </a:rPr>
                                    <m:t>)|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400" b="1" i="1" dirty="0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latin typeface="Cambria Math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latin typeface="Cambria Math" charset="0"/>
                                </a:rPr>
                                <m:t>𝒊</m:t>
                              </m:r>
                              <m:r>
                                <a:rPr lang="en-US" altLang="zh-CN" sz="2400" b="1" i="1" dirty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2400" b="1" i="1" dirty="0">
                                  <a:latin typeface="Cambria Math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latin typeface="Cambria Math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latin typeface="Cambria Math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 smtClean="0">
                              <a:latin typeface="Cambria Math" charset="0"/>
                            </a:rPr>
                            <m:t>𝒙</m:t>
                          </m:r>
                          <m:r>
                            <a:rPr lang="zh-CN" altLang="en-US" sz="2400" b="1" i="1" dirty="0" smtClean="0">
                              <a:latin typeface="Cambria Math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altLang="zh-CN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charset="0"/>
                                </a:rPr>
                                <m:t>𝒔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 dirty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𝒊</m:t>
                          </m:r>
                          <m:r>
                            <a:rPr lang="en-US" altLang="zh-CN" sz="2400" b="1" i="1" dirty="0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400" b="1" i="1" dirty="0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dirty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247" y="4185665"/>
                <a:ext cx="7643567" cy="5236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913139" y="5125881"/>
                <a:ext cx="51156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0" dirty="0" smtClean="0">
                              <a:latin typeface="Cambria Math" charset="0"/>
                            </a:rPr>
                            <m:t>𝚷</m:t>
                          </m:r>
                        </m:e>
                        <m:sup>
                          <m:r>
                            <a:rPr lang="en-US" altLang="zh-CN" sz="2400" b="1" i="0" dirty="0" smtClean="0">
                              <a:latin typeface="Cambria Math" charset="0"/>
                            </a:rPr>
                            <m:t>′′</m:t>
                          </m:r>
                        </m:sup>
                      </m:sSup>
                      <m:r>
                        <a:rPr lang="en-US" altLang="zh-CN" sz="2400" b="1" i="0" dirty="0" smtClean="0">
                          <a:latin typeface="Cambria Math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latin typeface="Cambria Math" charset="0"/>
                                </a:rPr>
                                <m:t>∑</m:t>
                              </m:r>
                              <m:r>
                                <a:rPr lang="en-US" altLang="zh-CN" sz="2400" b="1" dirty="0">
                                  <a:latin typeface="Cambria Math" charset="0"/>
                                </a:rPr>
                                <m:t>𝐏</m:t>
                              </m:r>
                            </m:e>
                            <m:sub>
                              <m:r>
                                <a:rPr lang="en-US" altLang="zh-CN" sz="2400" b="1" dirty="0">
                                  <a:latin typeface="Cambria Math" charset="0"/>
                                </a:rPr>
                                <m:t>𝐢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latin typeface="Cambria Math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zh-CN" altLang="en-US" sz="2400" b="1" i="1" dirty="0">
                              <a:latin typeface="Cambria Math" charset="0"/>
                            </a:rPr>
                            <m:t> </m:t>
                          </m:r>
                          <m:r>
                            <a:rPr lang="zh-CN" altLang="en-US" sz="2400" b="1" i="1" dirty="0" smtClean="0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latin typeface="Cambria Math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latin typeface="Cambria Math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latin typeface="Cambria Math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charset="0"/>
                                </a:rPr>
                                <m:t>𝑵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𝒙</m:t>
                          </m:r>
                          <m:r>
                            <a:rPr lang="zh-CN" altLang="en-US" sz="2400" b="1" i="1" dirty="0">
                              <a:latin typeface="Cambria Math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latin typeface="Cambria Math" charset="0"/>
                                </a:rPr>
                                <m:t>𝒔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 dirty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charset="0"/>
                            </a:rPr>
                            <m:t>∑</m:t>
                          </m:r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139" y="5125881"/>
                <a:ext cx="5115696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03947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45077" y="5587546"/>
                <a:ext cx="10110850" cy="1200329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Theorem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: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Given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solidFill>
                          <a:schemeClr val="bg1"/>
                        </a:solidFill>
                        <a:latin typeface="Cambria Math" charset="0"/>
                        <a:cs typeface="Arial" pitchFamily="34" charset="0"/>
                      </a:rPr>
                      <m:t>Π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  <a:cs typeface="Arial" pitchFamily="34" charset="0"/>
                      </a:rPr>
                      <m:t>:{</m:t>
                    </m:r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solidFill>
                              <a:schemeClr val="bg1"/>
                            </a:solidFill>
                            <a:latin typeface="Cambria Math" charset="0"/>
                            <a:cs typeface="Arial" pitchFamily="34" charset="0"/>
                          </a:rPr>
                          <m:t>Π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  <a:cs typeface="Arial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  <a:cs typeface="Arial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  <a:cs typeface="Arial" pitchFamily="34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  <a:cs typeface="Arial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  <a:cs typeface="Arial" pitchFamily="34" charset="0"/>
                      </a:rPr>
                      <m:t>)}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,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the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obfuscating protocol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yields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solidFill>
                          <a:schemeClr val="bg1"/>
                        </a:solidFill>
                        <a:latin typeface="Cambria Math" charset="0"/>
                        <a:cs typeface="Arial" pitchFamily="34" charset="0"/>
                      </a:rPr>
                      <m:t>Π</m:t>
                    </m:r>
                    <m:r>
                      <a:rPr lang="en-US" altLang="zh-CN" sz="2400" b="1" i="1" dirty="0">
                        <a:solidFill>
                          <a:schemeClr val="bg1"/>
                        </a:solidFill>
                        <a:latin typeface="Cambria Math" charset="0"/>
                        <a:cs typeface="Arial" pitchFamily="34" charset="0"/>
                      </a:rPr>
                      <m:t>′′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equivalent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to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𝐀</m:t>
                        </m:r>
                      </m:e>
                      <m:sub>
                        <m:r>
                          <a:rPr lang="en-US" altLang="zh-CN" sz="2400" b="1" i="0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dirty="0">
                        <a:solidFill>
                          <a:schemeClr val="bg1"/>
                        </a:solidFill>
                        <a:latin typeface="Cambria Math" charset="0"/>
                      </a:rPr>
                      <m:t>𝐱</m:t>
                    </m:r>
                    <m:r>
                      <a:rPr lang="en-US" altLang="zh-CN" sz="2400" i="1" dirty="0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err="1">
                        <a:solidFill>
                          <a:schemeClr val="bg1"/>
                        </a:solidFill>
                        <a:latin typeface="Cambria Math" charset="0"/>
                      </a:rPr>
                      <m:t>𝒃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𝐀</m:t>
                        </m:r>
                      </m:e>
                      <m:sub>
                        <m:r>
                          <a:rPr lang="en-US" altLang="zh-CN" sz="2400" b="1" i="0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dirty="0">
                        <a:solidFill>
                          <a:schemeClr val="bg1"/>
                        </a:solidFill>
                        <a:latin typeface="Cambria Math" charset="0"/>
                      </a:rPr>
                      <m:t>𝐱</m:t>
                    </m:r>
                    <m:r>
                      <a:rPr lang="en-US" altLang="zh-CN" sz="2400" i="1" dirty="0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err="1">
                        <a:solidFill>
                          <a:schemeClr val="bg1"/>
                        </a:solidFill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…</m:t>
                    </m:r>
                    <m:r>
                      <a:rPr lang="en-US" altLang="zh-CN" sz="2400" i="1" dirty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,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but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ensures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no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network/user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can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associate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any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inequality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in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>
                        <a:solidFill>
                          <a:schemeClr val="bg1"/>
                        </a:solidFill>
                        <a:latin typeface="Cambria Math" charset="0"/>
                        <a:cs typeface="Arial" pitchFamily="34" charset="0"/>
                      </a:rPr>
                      <m:t>Π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to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any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specific domain.</a:t>
                </a:r>
                <a:endParaRPr lang="en-US" sz="2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77" y="5587546"/>
                <a:ext cx="10110850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904" t="-3571" r="-844" b="-11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1354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Super-Set</a:t>
            </a:r>
            <a:r>
              <a:rPr lang="zh-CN" altLang="en-US" dirty="0"/>
              <a:t> </a:t>
            </a:r>
            <a:r>
              <a:rPr lang="en-US" altLang="zh-CN" dirty="0"/>
              <a:t>Projection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r>
              <a:rPr lang="en-US" altLang="zh-CN" b="1" dirty="0"/>
              <a:t>Basic</a:t>
            </a:r>
            <a:r>
              <a:rPr lang="zh-CN" altLang="en-US" b="1" dirty="0"/>
              <a:t> </a:t>
            </a:r>
            <a:r>
              <a:rPr lang="en-US" altLang="zh-CN" b="1" dirty="0"/>
              <a:t>idea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en-US" dirty="0"/>
              <a:t>roactively discover</a:t>
            </a:r>
            <a:r>
              <a:rPr lang="zh-CN" altLang="en-US" dirty="0"/>
              <a:t> </a:t>
            </a:r>
            <a:r>
              <a:rPr lang="en-US" dirty="0"/>
              <a:t>the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en-US" dirty="0"/>
              <a:t> for a set of </a:t>
            </a:r>
            <a:r>
              <a:rPr lang="en-US" altLang="zh-CN" dirty="0"/>
              <a:t>circuits</a:t>
            </a:r>
            <a:r>
              <a:rPr lang="zh-CN" altLang="en-US" dirty="0"/>
              <a:t> </a:t>
            </a:r>
            <a:r>
              <a:rPr lang="en-US" dirty="0"/>
              <a:t>between every pair of source</a:t>
            </a:r>
            <a:r>
              <a:rPr lang="zh-CN" altLang="en-US" dirty="0"/>
              <a:t> </a:t>
            </a:r>
            <a:r>
              <a:rPr lang="en-US" dirty="0"/>
              <a:t>and destination </a:t>
            </a:r>
            <a:r>
              <a:rPr lang="en-US" altLang="zh-CN" dirty="0"/>
              <a:t>networks</a:t>
            </a:r>
            <a:r>
              <a:rPr lang="en-US" dirty="0"/>
              <a:t>, and </a:t>
            </a:r>
            <a:r>
              <a:rPr lang="en-US" altLang="zh-CN" dirty="0"/>
              <a:t>project</a:t>
            </a:r>
            <a:r>
              <a:rPr lang="en-US" dirty="0"/>
              <a:t> the collected </a:t>
            </a:r>
            <a:r>
              <a:rPr lang="en-US" altLang="zh-CN" dirty="0"/>
              <a:t>information</a:t>
            </a:r>
            <a:r>
              <a:rPr lang="en-US" dirty="0"/>
              <a:t> to </a:t>
            </a:r>
            <a:r>
              <a:rPr lang="en-US" altLang="zh-CN" dirty="0"/>
              <a:t>derive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en-US" dirty="0"/>
              <a:t> </a:t>
            </a:r>
            <a:r>
              <a:rPr lang="en-US" altLang="zh-CN" dirty="0"/>
              <a:t>user</a:t>
            </a:r>
            <a:r>
              <a:rPr lang="en-US" dirty="0"/>
              <a:t>’s requests.</a:t>
            </a:r>
          </a:p>
          <a:p>
            <a:r>
              <a:rPr lang="en-US" altLang="zh-CN" b="1" dirty="0"/>
              <a:t>Example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Aggregator</a:t>
            </a:r>
            <a:r>
              <a:rPr lang="zh-CN" altLang="en-US" dirty="0"/>
              <a:t> </a:t>
            </a:r>
            <a:r>
              <a:rPr lang="en-US" altLang="zh-CN" dirty="0"/>
              <a:t>proactively</a:t>
            </a:r>
            <a:r>
              <a:rPr lang="zh-CN" altLang="en-US" dirty="0"/>
              <a:t> </a:t>
            </a:r>
            <a:r>
              <a:rPr lang="en-US" altLang="zh-CN" dirty="0"/>
              <a:t>discovers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circuits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member</a:t>
            </a:r>
            <a:r>
              <a:rPr lang="zh-CN" altLang="en-US" dirty="0"/>
              <a:t> </a:t>
            </a:r>
            <a:r>
              <a:rPr lang="en-US" altLang="zh-CN" dirty="0"/>
              <a:t>networks.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882F-80DE-1146-A84B-97B04ABFEB80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" y="4632646"/>
            <a:ext cx="4579620" cy="19748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97199" y="5908437"/>
                <a:ext cx="124348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charset="0"/>
                        </a:rPr>
                        <m:t>≤60</m:t>
                      </m:r>
                    </m:oMath>
                  </m:oMathPara>
                </a14:m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23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charset="0"/>
                        </a:rPr>
                        <m:t>≤80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199" y="5908437"/>
                <a:ext cx="1243481" cy="738664"/>
              </a:xfrm>
              <a:prstGeom prst="rect">
                <a:avLst/>
              </a:prstGeom>
              <a:blipFill rotWithShape="0">
                <a:blip r:embed="rId3"/>
                <a:stretch>
                  <a:fillRect l="-2941" r="-5392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2530394" y="4999206"/>
            <a:ext cx="1478280" cy="5181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546" y="5210824"/>
            <a:ext cx="659307" cy="659307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>
            <a:off x="4503420" y="4340749"/>
            <a:ext cx="6606540" cy="631486"/>
          </a:xfrm>
          <a:prstGeom prst="wedgeRectCallout">
            <a:avLst>
              <a:gd name="adj1" fmla="val 30768"/>
              <a:gd name="adj2" fmla="val 89004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What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resource</a:t>
            </a:r>
            <a:r>
              <a:rPr lang="zh-CN" altLang="en-US" sz="2000" dirty="0"/>
              <a:t> </a:t>
            </a:r>
            <a:r>
              <a:rPr lang="en-US" altLang="zh-CN" sz="2000" dirty="0"/>
              <a:t>information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two</a:t>
            </a:r>
            <a:r>
              <a:rPr lang="zh-CN" altLang="en-US" sz="2000" dirty="0"/>
              <a:t> </a:t>
            </a:r>
            <a:r>
              <a:rPr lang="en-US" altLang="zh-CN" sz="2000" dirty="0"/>
              <a:t>circuits:</a:t>
            </a:r>
            <a:r>
              <a:rPr lang="zh-CN" altLang="en-US" sz="2000" dirty="0"/>
              <a:t> </a:t>
            </a:r>
            <a:r>
              <a:rPr lang="en-US" altLang="zh-CN" sz="2000" dirty="0"/>
              <a:t>one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M</a:t>
            </a:r>
            <a:r>
              <a:rPr lang="en-US" altLang="zh-CN" sz="2000" baseline="-25000" dirty="0"/>
              <a:t>1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M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one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M</a:t>
            </a:r>
            <a:r>
              <a:rPr lang="en-US" altLang="zh-CN" sz="2000" baseline="-25000" dirty="0"/>
              <a:t>2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M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2530394" y="4415816"/>
            <a:ext cx="1418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Aggregator</a:t>
            </a:r>
            <a:r>
              <a:rPr lang="zh-CN" altLang="en-US" sz="2000" b="1" dirty="0"/>
              <a:t>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8266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625 0 " pathEditMode="relative" ptsTypes="AA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 animBg="1"/>
      <p:bldP spid="12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F356-0518-EE45-AD41-765A6F144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Issues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35226-98AC-344F-973D-1996194B2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application,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general-purpose,</a:t>
            </a:r>
            <a:r>
              <a:rPr lang="zh-CN" altLang="en-US" dirty="0"/>
              <a:t> </a:t>
            </a:r>
            <a:r>
              <a:rPr lang="en-US" altLang="zh-CN" dirty="0"/>
              <a:t>best-effort</a:t>
            </a:r>
            <a:r>
              <a:rPr lang="zh-CN" altLang="en-US" dirty="0"/>
              <a:t> </a:t>
            </a:r>
            <a:r>
              <a:rPr lang="en-US" altLang="zh-CN" dirty="0"/>
              <a:t>black</a:t>
            </a:r>
            <a:r>
              <a:rPr lang="zh-CN" altLang="en-US" dirty="0"/>
              <a:t> </a:t>
            </a:r>
            <a:r>
              <a:rPr lang="en-US" altLang="zh-CN" dirty="0"/>
              <a:t>box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sz="1200" dirty="0"/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network,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indifferent</a:t>
            </a:r>
            <a:r>
              <a:rPr lang="zh-CN" altLang="en-US" dirty="0"/>
              <a:t>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A7237-DC13-6D4D-B5DB-D17DF32C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236346-914C-2942-BA3E-6CF0448C1818}"/>
              </a:ext>
            </a:extLst>
          </p:cNvPr>
          <p:cNvGrpSpPr/>
          <p:nvPr/>
        </p:nvGrpSpPr>
        <p:grpSpPr>
          <a:xfrm>
            <a:off x="4476372" y="2584580"/>
            <a:ext cx="4737678" cy="1436263"/>
            <a:chOff x="1675018" y="2757687"/>
            <a:chExt cx="3707723" cy="92651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3E074E-58F6-854E-BC4E-BCBD63788F28}"/>
                </a:ext>
              </a:extLst>
            </p:cNvPr>
            <p:cNvSpPr/>
            <p:nvPr/>
          </p:nvSpPr>
          <p:spPr bwMode="auto">
            <a:xfrm>
              <a:off x="1675019" y="2764947"/>
              <a:ext cx="563321" cy="39913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s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8A7E02-D5CD-9547-9C68-A1708FCE6E2C}"/>
                </a:ext>
              </a:extLst>
            </p:cNvPr>
            <p:cNvSpPr/>
            <p:nvPr/>
          </p:nvSpPr>
          <p:spPr bwMode="auto">
            <a:xfrm>
              <a:off x="4819419" y="2764947"/>
              <a:ext cx="563321" cy="39913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d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637BFC-3CFE-4C41-98CB-E7809A344929}"/>
                </a:ext>
              </a:extLst>
            </p:cNvPr>
            <p:cNvSpPr/>
            <p:nvPr/>
          </p:nvSpPr>
          <p:spPr bwMode="auto">
            <a:xfrm>
              <a:off x="1675018" y="3285073"/>
              <a:ext cx="563321" cy="3991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s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63CDB9-0110-3A46-AE36-D48F80095F59}"/>
                </a:ext>
              </a:extLst>
            </p:cNvPr>
            <p:cNvSpPr/>
            <p:nvPr/>
          </p:nvSpPr>
          <p:spPr bwMode="auto">
            <a:xfrm>
              <a:off x="4819420" y="3285073"/>
              <a:ext cx="563321" cy="3991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d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2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37B9C1C-612A-5240-92D2-18D787C87D9B}"/>
                </a:ext>
              </a:extLst>
            </p:cNvPr>
            <p:cNvSpPr/>
            <p:nvPr/>
          </p:nvSpPr>
          <p:spPr bwMode="auto">
            <a:xfrm>
              <a:off x="2644126" y="2757687"/>
              <a:ext cx="1769508" cy="9144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ECFF6F5-8CA8-D54E-8312-3E1CDEB7A795}"/>
                </a:ext>
              </a:extLst>
            </p:cNvPr>
            <p:cNvCxnSpPr/>
            <p:nvPr/>
          </p:nvCxnSpPr>
          <p:spPr bwMode="auto">
            <a:xfrm>
              <a:off x="2238339" y="2964512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A83982-46C7-2742-80BE-AFAEAA699730}"/>
                </a:ext>
              </a:extLst>
            </p:cNvPr>
            <p:cNvCxnSpPr/>
            <p:nvPr/>
          </p:nvCxnSpPr>
          <p:spPr bwMode="auto">
            <a:xfrm>
              <a:off x="2231144" y="3474019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035CD24-0369-7046-8A19-1D764F1F8D0E}"/>
                </a:ext>
              </a:extLst>
            </p:cNvPr>
            <p:cNvCxnSpPr/>
            <p:nvPr/>
          </p:nvCxnSpPr>
          <p:spPr bwMode="auto">
            <a:xfrm>
              <a:off x="4267193" y="2964512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BADC014-EDE5-754A-97DD-55075D9E9D7C}"/>
                </a:ext>
              </a:extLst>
            </p:cNvPr>
            <p:cNvCxnSpPr/>
            <p:nvPr/>
          </p:nvCxnSpPr>
          <p:spPr bwMode="auto">
            <a:xfrm>
              <a:off x="4259998" y="3474019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B04C965-FF3B-2248-9427-62B12513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641" y="2506306"/>
            <a:ext cx="690744" cy="6907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CB7C6E-81EA-ED44-92DB-938B8676D92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1641" y="3380058"/>
            <a:ext cx="690744" cy="6907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548582-6FF1-AA4A-8B99-78E601F45B4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3567" y="2498145"/>
            <a:ext cx="1383969" cy="814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01E987-062E-BB4B-B833-F4A7D9905C8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0582" y="3401462"/>
            <a:ext cx="1448254" cy="86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7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Topology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LHCONE: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  <a:r>
              <a:rPr lang="zh-CN" altLang="en-US" dirty="0"/>
              <a:t> </a:t>
            </a:r>
            <a:r>
              <a:rPr lang="en-US" altLang="zh-CN" dirty="0"/>
              <a:t>federation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62</a:t>
            </a:r>
            <a:r>
              <a:rPr lang="zh-CN" altLang="en-US" dirty="0"/>
              <a:t> </a:t>
            </a:r>
            <a:r>
              <a:rPr lang="en-US" altLang="zh-CN" dirty="0"/>
              <a:t>member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</a:p>
          <a:p>
            <a:pPr lvl="1"/>
            <a:r>
              <a:rPr lang="en-US" altLang="zh-CN" dirty="0"/>
              <a:t>Intradomain</a:t>
            </a:r>
            <a:r>
              <a:rPr lang="zh-CN" altLang="en-US" dirty="0"/>
              <a:t> </a:t>
            </a:r>
            <a:r>
              <a:rPr lang="en-US" altLang="zh-CN" dirty="0"/>
              <a:t>topology:</a:t>
            </a:r>
            <a:r>
              <a:rPr lang="zh-CN" altLang="en-US" dirty="0"/>
              <a:t> </a:t>
            </a:r>
            <a:r>
              <a:rPr lang="en-US" altLang="zh-CN" dirty="0"/>
              <a:t>randomly</a:t>
            </a:r>
            <a:r>
              <a:rPr lang="zh-CN" altLang="en-US" dirty="0"/>
              <a:t> </a:t>
            </a:r>
            <a:r>
              <a:rPr lang="en-US" altLang="zh-CN" dirty="0"/>
              <a:t>chosen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r>
              <a:rPr lang="zh-CN" altLang="en-US" dirty="0"/>
              <a:t> </a:t>
            </a:r>
            <a:r>
              <a:rPr lang="en-US" altLang="zh-CN" dirty="0"/>
              <a:t>Zoo</a:t>
            </a:r>
          </a:p>
          <a:p>
            <a:r>
              <a:rPr lang="en-US" altLang="zh-CN" b="1" dirty="0"/>
              <a:t>Traffic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48-hour</a:t>
            </a:r>
            <a:r>
              <a:rPr lang="zh-CN" altLang="en-US" dirty="0"/>
              <a:t> </a:t>
            </a:r>
            <a:r>
              <a:rPr lang="en-US" altLang="zh-CN" dirty="0"/>
              <a:t>CMS</a:t>
            </a:r>
            <a:r>
              <a:rPr lang="zh-CN" altLang="en-US" dirty="0"/>
              <a:t> </a:t>
            </a:r>
            <a:r>
              <a:rPr lang="en-US" altLang="zh-CN" dirty="0"/>
              <a:t>trace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r>
              <a:rPr lang="en-US" altLang="zh-CN" b="1" dirty="0"/>
              <a:t>Metrics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throughput,</a:t>
            </a:r>
            <a:r>
              <a:rPr lang="zh-CN" altLang="en-US" dirty="0"/>
              <a:t> </a:t>
            </a:r>
            <a:r>
              <a:rPr lang="en-US" altLang="zh-CN" dirty="0"/>
              <a:t>fairness,</a:t>
            </a:r>
            <a:r>
              <a:rPr lang="zh-CN" altLang="en-US" dirty="0"/>
              <a:t> </a:t>
            </a:r>
            <a:r>
              <a:rPr lang="en-US" altLang="zh-CN" dirty="0"/>
              <a:t>latency,</a:t>
            </a:r>
            <a:r>
              <a:rPr lang="zh-CN" altLang="en-US" dirty="0"/>
              <a:t> </a:t>
            </a:r>
            <a:r>
              <a:rPr lang="en-US" altLang="zh-CN" dirty="0"/>
              <a:t>scalability,</a:t>
            </a:r>
            <a:r>
              <a:rPr lang="zh-CN" altLang="en-US" dirty="0"/>
              <a:t> </a:t>
            </a:r>
            <a:r>
              <a:rPr lang="is-IS" altLang="zh-C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70</a:t>
            </a:fld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9B6C08F-F62D-FE4B-AD01-727D38D7C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652" y="4252912"/>
            <a:ext cx="366676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394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Super-Set</a:t>
            </a:r>
            <a:r>
              <a:rPr lang="zh-CN" altLang="en-US" dirty="0"/>
              <a:t> </a:t>
            </a:r>
            <a:r>
              <a:rPr lang="en-US" altLang="zh-CN" dirty="0"/>
              <a:t>Projection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2680" y="1873568"/>
            <a:ext cx="5440680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40" y="1873568"/>
            <a:ext cx="5440680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55310" y="5053906"/>
            <a:ext cx="3897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Scalability</a:t>
            </a:r>
            <a:r>
              <a:rPr lang="zh-CN" altLang="en-US" sz="2000" dirty="0"/>
              <a:t> </a:t>
            </a:r>
            <a:r>
              <a:rPr lang="en-US" altLang="zh-CN" sz="2000" dirty="0"/>
              <a:t>via</a:t>
            </a:r>
            <a:r>
              <a:rPr lang="zh-CN" altLang="en-US" sz="2000" dirty="0"/>
              <a:t> </a:t>
            </a:r>
            <a:r>
              <a:rPr lang="en-US" altLang="zh-CN" sz="2000" dirty="0"/>
              <a:t>super-set</a:t>
            </a:r>
            <a:r>
              <a:rPr lang="zh-CN" altLang="en-US" sz="2000" dirty="0"/>
              <a:t> </a:t>
            </a:r>
            <a:r>
              <a:rPr lang="en-US" altLang="zh-CN" sz="2000" dirty="0"/>
              <a:t>projection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057228" y="5056793"/>
            <a:ext cx="383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Update</a:t>
            </a:r>
            <a:r>
              <a:rPr lang="zh-CN" altLang="en-US" sz="2000" dirty="0"/>
              <a:t> </a:t>
            </a:r>
            <a:r>
              <a:rPr lang="en-US" altLang="zh-CN" sz="2000" dirty="0"/>
              <a:t>latency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990600" y="5785455"/>
            <a:ext cx="10024872" cy="83099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 Super-set projection decreases the average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resource discovery latency by around 2 times,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and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scales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to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up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to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200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member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network.</a:t>
            </a:r>
          </a:p>
        </p:txBody>
      </p:sp>
    </p:spTree>
    <p:extLst>
      <p:ext uri="{BB962C8B-B14F-4D97-AF65-F5344CB8AC3E}">
        <p14:creationId xmlns:p14="http://schemas.microsoft.com/office/powerpoint/2010/main" val="422934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>
            <a:extLst>
              <a:ext uri="{FF2B5EF4-FFF2-40B4-BE49-F238E27FC236}">
                <a16:creationId xmlns:a16="http://schemas.microsoft.com/office/drawing/2014/main" id="{E4DABFDA-F214-324D-8C33-AF63CA9A24A2}"/>
              </a:ext>
            </a:extLst>
          </p:cNvPr>
          <p:cNvSpPr txBox="1"/>
          <p:nvPr/>
        </p:nvSpPr>
        <p:spPr>
          <a:xfrm>
            <a:off x="5707676" y="4386271"/>
            <a:ext cx="12876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Interdomain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routing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protocol</a:t>
            </a:r>
            <a:endParaRPr lang="en-US" sz="1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AC934FD-3538-B94F-A4C8-EA6B3FFF5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US" altLang="zh-CN" dirty="0"/>
              <a:t>Consistent</a:t>
            </a:r>
            <a:r>
              <a:rPr lang="zh-CN" altLang="en-US" dirty="0"/>
              <a:t> </a:t>
            </a:r>
            <a:r>
              <a:rPr lang="en-US" altLang="zh-CN" dirty="0"/>
              <a:t>Paths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5E24EB-D216-B746-958A-8449E0197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b="1" dirty="0"/>
              <a:t>Issue:</a:t>
            </a:r>
            <a:r>
              <a:rPr lang="zh-CN" altLang="en-US" sz="2000" b="1" dirty="0"/>
              <a:t> </a:t>
            </a:r>
            <a:r>
              <a:rPr lang="en-US" altLang="zh-CN" sz="2000" dirty="0"/>
              <a:t>when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client</a:t>
            </a:r>
            <a:r>
              <a:rPr lang="zh-CN" altLang="en-US" sz="2000" dirty="0"/>
              <a:t> </a:t>
            </a:r>
            <a:r>
              <a:rPr lang="en-US" altLang="zh-CN" sz="2000" dirty="0"/>
              <a:t>selects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different</a:t>
            </a:r>
            <a:r>
              <a:rPr lang="zh-CN" altLang="en-US" sz="2000" dirty="0"/>
              <a:t> </a:t>
            </a:r>
            <a:r>
              <a:rPr lang="en-US" altLang="zh-CN" sz="2000" dirty="0"/>
              <a:t>path-port</a:t>
            </a:r>
            <a:r>
              <a:rPr lang="zh-CN" altLang="en-US" sz="2000" dirty="0"/>
              <a:t> </a:t>
            </a:r>
            <a:r>
              <a:rPr lang="en-US" altLang="zh-CN" sz="2000" dirty="0"/>
              <a:t>at</a:t>
            </a:r>
            <a:r>
              <a:rPr lang="zh-CN" altLang="en-US" sz="2000" dirty="0"/>
              <a:t> </a:t>
            </a:r>
            <a:r>
              <a:rPr lang="en-US" altLang="zh-CN" sz="2000" dirty="0"/>
              <a:t>downstream,</a:t>
            </a:r>
            <a:r>
              <a:rPr lang="zh-CN" altLang="en-US" sz="2000" dirty="0"/>
              <a:t> </a:t>
            </a:r>
            <a:r>
              <a:rPr lang="en-US" altLang="zh-CN" sz="2000" dirty="0"/>
              <a:t>path</a:t>
            </a:r>
            <a:r>
              <a:rPr lang="zh-CN" altLang="en-US" sz="2000" dirty="0"/>
              <a:t> </a:t>
            </a:r>
            <a:r>
              <a:rPr lang="en-US" altLang="zh-CN" sz="2000" dirty="0"/>
              <a:t>ports</a:t>
            </a:r>
            <a:r>
              <a:rPr lang="zh-CN" altLang="en-US" sz="2000" dirty="0"/>
              <a:t> </a:t>
            </a:r>
            <a:r>
              <a:rPr lang="en-US" altLang="zh-CN" sz="2000" dirty="0"/>
              <a:t>at</a:t>
            </a:r>
            <a:r>
              <a:rPr lang="zh-CN" altLang="en-US" sz="2000" dirty="0"/>
              <a:t> </a:t>
            </a:r>
            <a:r>
              <a:rPr lang="en-US" altLang="zh-CN" sz="2000" dirty="0"/>
              <a:t>upstream</a:t>
            </a:r>
            <a:r>
              <a:rPr lang="zh-CN" altLang="en-US" sz="2000" dirty="0"/>
              <a:t> </a:t>
            </a:r>
            <a:r>
              <a:rPr lang="en-US" altLang="zh-CN" sz="2000" dirty="0"/>
              <a:t>may</a:t>
            </a:r>
            <a:r>
              <a:rPr lang="zh-CN" altLang="en-US" sz="2000" dirty="0"/>
              <a:t> </a:t>
            </a:r>
            <a:r>
              <a:rPr lang="en-US" altLang="zh-CN" sz="2000" dirty="0"/>
              <a:t>change,</a:t>
            </a:r>
            <a:r>
              <a:rPr lang="zh-CN" altLang="en-US" sz="2000" dirty="0"/>
              <a:t> </a:t>
            </a:r>
            <a:r>
              <a:rPr lang="en-US" altLang="zh-CN" sz="2000" dirty="0"/>
              <a:t>causing</a:t>
            </a:r>
            <a:r>
              <a:rPr lang="zh-CN" altLang="en-US" sz="2000" dirty="0"/>
              <a:t> </a:t>
            </a:r>
            <a:r>
              <a:rPr lang="en-US" altLang="zh-CN" sz="2000" dirty="0"/>
              <a:t>churns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disruption</a:t>
            </a:r>
          </a:p>
          <a:p>
            <a:r>
              <a:rPr lang="en-US" altLang="zh-CN" sz="2000" b="1" dirty="0"/>
              <a:t>Solution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(1)</a:t>
            </a:r>
            <a:r>
              <a:rPr lang="zh-CN" altLang="en-US" sz="2000" dirty="0"/>
              <a:t> </a:t>
            </a:r>
            <a:r>
              <a:rPr lang="en-US" altLang="zh-CN" sz="2000" dirty="0"/>
              <a:t>Three-layer</a:t>
            </a:r>
            <a:r>
              <a:rPr lang="zh-CN" altLang="en-US" sz="2000" dirty="0"/>
              <a:t> </a:t>
            </a:r>
            <a:r>
              <a:rPr lang="en-US" altLang="zh-CN" sz="2000" dirty="0"/>
              <a:t>design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SDI-net,</a:t>
            </a:r>
            <a:r>
              <a:rPr lang="zh-CN" altLang="en-US" sz="2000" dirty="0"/>
              <a:t> </a:t>
            </a:r>
            <a:r>
              <a:rPr lang="en-US" altLang="zh-CN" sz="2000" dirty="0"/>
              <a:t>(2)</a:t>
            </a:r>
            <a:r>
              <a:rPr lang="zh-CN" altLang="en-US" sz="2000" dirty="0"/>
              <a:t> </a:t>
            </a:r>
            <a:r>
              <a:rPr lang="en-US" altLang="zh-CN" sz="2000" dirty="0"/>
              <a:t>Two-phase-commit</a:t>
            </a:r>
            <a:r>
              <a:rPr lang="zh-CN" altLang="en-US" sz="2000" dirty="0"/>
              <a:t> </a:t>
            </a:r>
            <a:r>
              <a:rPr lang="en-US" altLang="zh-CN" sz="2000" dirty="0"/>
              <a:t>path</a:t>
            </a:r>
            <a:r>
              <a:rPr lang="zh-CN" altLang="en-US" sz="2000" dirty="0"/>
              <a:t> </a:t>
            </a:r>
            <a:r>
              <a:rPr lang="en-US" altLang="zh-CN" sz="2000" dirty="0"/>
              <a:t>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9212AB-0C97-744C-AD9D-9E06B9199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72</a:t>
            </a:fld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3541E1A-2063-E24A-BCD9-3C362F380F79}"/>
              </a:ext>
            </a:extLst>
          </p:cNvPr>
          <p:cNvGrpSpPr/>
          <p:nvPr/>
        </p:nvGrpSpPr>
        <p:grpSpPr>
          <a:xfrm>
            <a:off x="4018347" y="3783681"/>
            <a:ext cx="4592253" cy="2706301"/>
            <a:chOff x="7357853" y="2768524"/>
            <a:chExt cx="4592253" cy="265934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CA2EC1F-F08E-8F4E-AA58-772F3615DE27}"/>
                </a:ext>
              </a:extLst>
            </p:cNvPr>
            <p:cNvSpPr/>
            <p:nvPr/>
          </p:nvSpPr>
          <p:spPr>
            <a:xfrm>
              <a:off x="7357853" y="2773318"/>
              <a:ext cx="1858181" cy="265455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820BA7F-F724-3C42-9B51-ED672A5D515B}"/>
                </a:ext>
              </a:extLst>
            </p:cNvPr>
            <p:cNvSpPr/>
            <p:nvPr/>
          </p:nvSpPr>
          <p:spPr>
            <a:xfrm>
              <a:off x="7559022" y="4922211"/>
              <a:ext cx="1552904" cy="36418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/>
                <a:t>Data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plane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(FIB)</a:t>
              </a:r>
              <a:endParaRPr lang="en-US" sz="1400" b="1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CA58E38-51BB-3443-A23F-B840D38E93D4}"/>
                </a:ext>
              </a:extLst>
            </p:cNvPr>
            <p:cNvSpPr/>
            <p:nvPr/>
          </p:nvSpPr>
          <p:spPr>
            <a:xfrm>
              <a:off x="7547526" y="3972131"/>
              <a:ext cx="1552904" cy="36418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/>
                <a:t>Control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plane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(RIB)</a:t>
              </a:r>
              <a:endParaRPr lang="en-US" sz="1400" b="1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2D3A757-BABD-CA4B-9F8C-8CD5A87102BC}"/>
                </a:ext>
              </a:extLst>
            </p:cNvPr>
            <p:cNvSpPr/>
            <p:nvPr/>
          </p:nvSpPr>
          <p:spPr>
            <a:xfrm>
              <a:off x="7547524" y="2942246"/>
              <a:ext cx="1552904" cy="7987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zh-CN" sz="1400" b="1" dirty="0"/>
                <a:t>Shadow</a:t>
              </a:r>
              <a:r>
                <a:rPr lang="zh-CN" altLang="en-US" sz="1400" b="1" dirty="0"/>
                <a:t> </a:t>
              </a:r>
              <a:endParaRPr lang="en-US" altLang="zh-CN" sz="1400" b="1" dirty="0"/>
            </a:p>
            <a:p>
              <a:pPr algn="ctr">
                <a:lnSpc>
                  <a:spcPct val="90000"/>
                </a:lnSpc>
              </a:pPr>
              <a:r>
                <a:rPr lang="en-US" altLang="zh-CN" sz="1400" b="1" dirty="0"/>
                <a:t>control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plane</a:t>
              </a:r>
              <a:r>
                <a:rPr lang="zh-CN" altLang="en-US" sz="1400" b="1" dirty="0"/>
                <a:t> </a:t>
              </a:r>
              <a:endParaRPr lang="en-US" altLang="zh-CN" sz="1400" b="1" dirty="0"/>
            </a:p>
            <a:p>
              <a:pPr algn="ctr">
                <a:lnSpc>
                  <a:spcPct val="90000"/>
                </a:lnSpc>
              </a:pPr>
              <a:r>
                <a:rPr lang="en-US" altLang="zh-CN" sz="1400" b="1" dirty="0"/>
                <a:t>(RIB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/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FIB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in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transition)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94E4B448-5A5D-A242-89DB-8DE4C1859FC4}"/>
                </a:ext>
              </a:extLst>
            </p:cNvPr>
            <p:cNvGrpSpPr/>
            <p:nvPr/>
          </p:nvGrpSpPr>
          <p:grpSpPr>
            <a:xfrm>
              <a:off x="10165990" y="2768524"/>
              <a:ext cx="1784116" cy="2654553"/>
              <a:chOff x="10261181" y="2674017"/>
              <a:chExt cx="1784116" cy="2654553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1D7124EF-1A12-2744-8A9A-C6F42E60CA25}"/>
                  </a:ext>
                </a:extLst>
              </p:cNvPr>
              <p:cNvSpPr/>
              <p:nvPr/>
            </p:nvSpPr>
            <p:spPr>
              <a:xfrm>
                <a:off x="10261181" y="2674017"/>
                <a:ext cx="1784116" cy="265455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7896A75-5199-684E-903B-B253A67E67BB}"/>
                  </a:ext>
                </a:extLst>
              </p:cNvPr>
              <p:cNvSpPr/>
              <p:nvPr/>
            </p:nvSpPr>
            <p:spPr>
              <a:xfrm>
                <a:off x="10376787" y="4824906"/>
                <a:ext cx="1552904" cy="36418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/>
                  <a:t>Data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plane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(FIB)</a:t>
                </a:r>
                <a:endParaRPr lang="en-US" sz="1400" b="1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A9D5C23-4A1E-3F4C-8A2C-1C7AA1F95A3B}"/>
                  </a:ext>
                </a:extLst>
              </p:cNvPr>
              <p:cNvSpPr/>
              <p:nvPr/>
            </p:nvSpPr>
            <p:spPr>
              <a:xfrm>
                <a:off x="10376787" y="3869525"/>
                <a:ext cx="1552904" cy="36418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/>
                  <a:t>Control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plane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(RIB)</a:t>
                </a:r>
                <a:endParaRPr lang="en-US" sz="1400" b="1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ED94FFA-F72D-C24D-96BE-9A414C696AF4}"/>
                  </a:ext>
                </a:extLst>
              </p:cNvPr>
              <p:cNvSpPr/>
              <p:nvPr/>
            </p:nvSpPr>
            <p:spPr>
              <a:xfrm>
                <a:off x="10376787" y="2850031"/>
                <a:ext cx="1552904" cy="7929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altLang="zh-CN" sz="1400" b="1" dirty="0"/>
                  <a:t>Shadow</a:t>
                </a:r>
                <a:r>
                  <a:rPr lang="zh-CN" altLang="en-US" sz="1400" b="1" dirty="0"/>
                  <a:t> </a:t>
                </a:r>
                <a:endParaRPr lang="en-US" altLang="zh-CN" sz="1400" b="1" dirty="0"/>
              </a:p>
              <a:p>
                <a:pPr algn="ctr">
                  <a:lnSpc>
                    <a:spcPct val="90000"/>
                  </a:lnSpc>
                </a:pPr>
                <a:r>
                  <a:rPr lang="en-US" altLang="zh-CN" sz="1400" b="1" dirty="0"/>
                  <a:t>control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plane</a:t>
                </a:r>
                <a:r>
                  <a:rPr lang="zh-CN" altLang="en-US" sz="1400" b="1" dirty="0"/>
                  <a:t> </a:t>
                </a:r>
                <a:endParaRPr lang="en-US" altLang="zh-CN" sz="1400" b="1" dirty="0"/>
              </a:p>
              <a:p>
                <a:pPr algn="ctr">
                  <a:lnSpc>
                    <a:spcPct val="90000"/>
                  </a:lnSpc>
                </a:pPr>
                <a:r>
                  <a:rPr lang="en-US" altLang="zh-CN" sz="1400" b="1" dirty="0"/>
                  <a:t>(RIB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/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FIB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in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transition</a:t>
                </a:r>
              </a:p>
            </p:txBody>
          </p:sp>
        </p:grp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2A0E5F3-BE96-B746-919D-749C4D4382AA}"/>
                </a:ext>
              </a:extLst>
            </p:cNvPr>
            <p:cNvCxnSpPr>
              <a:cxnSpLocks/>
              <a:stCxn id="2" idx="3"/>
              <a:endCxn id="62" idx="1"/>
            </p:cNvCxnSpPr>
            <p:nvPr/>
          </p:nvCxnSpPr>
          <p:spPr>
            <a:xfrm flipV="1">
              <a:off x="9111924" y="5101504"/>
              <a:ext cx="1169672" cy="279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43D6C85-F059-1D40-8E6E-98512211DCBA}"/>
                </a:ext>
              </a:extLst>
            </p:cNvPr>
            <p:cNvSpPr txBox="1"/>
            <p:nvPr/>
          </p:nvSpPr>
          <p:spPr>
            <a:xfrm>
              <a:off x="9149025" y="5101401"/>
              <a:ext cx="1132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data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link</a:t>
              </a:r>
              <a:endParaRPr lang="en-US" sz="1400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BA7ED0B-9143-8145-AD91-5289E31367A0}"/>
                </a:ext>
              </a:extLst>
            </p:cNvPr>
            <p:cNvCxnSpPr>
              <a:cxnSpLocks/>
              <a:stCxn id="45" idx="3"/>
              <a:endCxn id="63" idx="1"/>
            </p:cNvCxnSpPr>
            <p:nvPr/>
          </p:nvCxnSpPr>
          <p:spPr>
            <a:xfrm flipV="1">
              <a:off x="9100430" y="4146123"/>
              <a:ext cx="1181166" cy="809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1BC9E49-44DF-3345-8F81-0814AFDB447D}"/>
                </a:ext>
              </a:extLst>
            </p:cNvPr>
            <p:cNvSpPr txBox="1"/>
            <p:nvPr/>
          </p:nvSpPr>
          <p:spPr>
            <a:xfrm>
              <a:off x="9072660" y="4180647"/>
              <a:ext cx="12876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Interdomain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routing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protocol</a:t>
              </a:r>
              <a:endParaRPr lang="en-US" sz="1400" dirty="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E1AD782-5199-114E-8FB5-9702185DC4AC}"/>
                </a:ext>
              </a:extLst>
            </p:cNvPr>
            <p:cNvCxnSpPr>
              <a:cxnSpLocks/>
            </p:cNvCxnSpPr>
            <p:nvPr/>
          </p:nvCxnSpPr>
          <p:spPr>
            <a:xfrm>
              <a:off x="9111924" y="3277557"/>
              <a:ext cx="1185886" cy="142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4F2A31F-54A8-0441-8CDE-66C1C9C9EBDC}"/>
              </a:ext>
            </a:extLst>
          </p:cNvPr>
          <p:cNvSpPr txBox="1"/>
          <p:nvPr/>
        </p:nvSpPr>
        <p:spPr>
          <a:xfrm>
            <a:off x="2103828" y="3317107"/>
            <a:ext cx="1929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</a:rPr>
              <a:t>Phase</a:t>
            </a:r>
            <a:r>
              <a:rPr lang="zh-CN" altLang="en-US" sz="1600" b="1" dirty="0">
                <a:solidFill>
                  <a:schemeClr val="accent1"/>
                </a:solidFill>
              </a:rPr>
              <a:t> </a:t>
            </a:r>
            <a:r>
              <a:rPr lang="en-US" altLang="zh-CN" sz="1600" b="1" dirty="0">
                <a:solidFill>
                  <a:schemeClr val="accent1"/>
                </a:solidFill>
              </a:rPr>
              <a:t>1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altLang="zh-CN" sz="1600" dirty="0"/>
              <a:t>select</a:t>
            </a:r>
            <a:r>
              <a:rPr lang="zh-CN" altLang="en-US" sz="1600" dirty="0"/>
              <a:t> </a:t>
            </a:r>
            <a:r>
              <a:rPr lang="en-US" altLang="zh-CN" sz="1600" dirty="0"/>
              <a:t>paths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test</a:t>
            </a:r>
            <a:r>
              <a:rPr lang="zh-CN" altLang="en-US" sz="1600" dirty="0"/>
              <a:t> </a:t>
            </a:r>
            <a:r>
              <a:rPr lang="en-US" altLang="zh-CN" sz="1600" dirty="0"/>
              <a:t>consistency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shadow</a:t>
            </a:r>
            <a:r>
              <a:rPr lang="zh-CN" altLang="en-US" sz="1600" dirty="0"/>
              <a:t> </a:t>
            </a:r>
            <a:r>
              <a:rPr lang="en-US" altLang="zh-CN" sz="1600" dirty="0"/>
              <a:t>CP</a:t>
            </a:r>
            <a:endParaRPr lang="en-US" sz="1600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C8E55BBA-1535-EE4F-8F80-AB588412328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058" y="4326627"/>
            <a:ext cx="641156" cy="68290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04D5BD6-2A49-464E-8BEE-D2FA631D9AB6}"/>
              </a:ext>
            </a:extLst>
          </p:cNvPr>
          <p:cNvSpPr txBox="1"/>
          <p:nvPr/>
        </p:nvSpPr>
        <p:spPr>
          <a:xfrm>
            <a:off x="2169524" y="5255702"/>
            <a:ext cx="1828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Phase</a:t>
            </a:r>
            <a:r>
              <a:rPr lang="zh-CN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2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altLang="zh-CN" sz="1600" dirty="0"/>
              <a:t>commit</a:t>
            </a:r>
            <a:r>
              <a:rPr lang="zh-CN" altLang="en-US" sz="1600" dirty="0"/>
              <a:t> </a:t>
            </a:r>
            <a:r>
              <a:rPr lang="en-US" altLang="zh-CN" sz="1600" dirty="0"/>
              <a:t>consistent</a:t>
            </a:r>
            <a:r>
              <a:rPr lang="zh-CN" altLang="en-US" sz="1600" dirty="0"/>
              <a:t> </a:t>
            </a:r>
            <a:r>
              <a:rPr lang="en-US" altLang="zh-CN" sz="1600" dirty="0"/>
              <a:t>paths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data</a:t>
            </a:r>
            <a:r>
              <a:rPr lang="zh-CN" altLang="en-US" sz="1600" dirty="0"/>
              <a:t> </a:t>
            </a:r>
            <a:r>
              <a:rPr lang="en-US" altLang="zh-CN" sz="1600" dirty="0"/>
              <a:t>plane</a:t>
            </a:r>
            <a:endParaRPr lang="en-US" sz="16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E61FDB-C322-0348-8019-12EE2B499F0F}"/>
              </a:ext>
            </a:extLst>
          </p:cNvPr>
          <p:cNvCxnSpPr>
            <a:cxnSpLocks/>
          </p:cNvCxnSpPr>
          <p:nvPr/>
        </p:nvCxnSpPr>
        <p:spPr>
          <a:xfrm>
            <a:off x="2290550" y="4246845"/>
            <a:ext cx="1917468" cy="17261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6A9153E-E3FA-1045-AA70-A3BE3444A774}"/>
              </a:ext>
            </a:extLst>
          </p:cNvPr>
          <p:cNvCxnSpPr>
            <a:cxnSpLocks/>
          </p:cNvCxnSpPr>
          <p:nvPr/>
        </p:nvCxnSpPr>
        <p:spPr>
          <a:xfrm>
            <a:off x="2288742" y="5193844"/>
            <a:ext cx="1919276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4CAE2F8-B314-A941-AB88-E15485BAD1D4}"/>
              </a:ext>
            </a:extLst>
          </p:cNvPr>
          <p:cNvCxnSpPr>
            <a:cxnSpLocks/>
          </p:cNvCxnSpPr>
          <p:nvPr/>
        </p:nvCxnSpPr>
        <p:spPr>
          <a:xfrm>
            <a:off x="5189039" y="5351469"/>
            <a:ext cx="0" cy="605687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138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23FE-D6B0-3A41-8377-1FFAF971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Improvement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Naïve</a:t>
            </a:r>
            <a:r>
              <a:rPr lang="zh-CN" altLang="en-US" dirty="0"/>
              <a:t> </a:t>
            </a:r>
            <a:r>
              <a:rPr lang="en-US" altLang="zh-CN" dirty="0"/>
              <a:t>Enumeration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02A2D-8B96-9042-9B9C-20E97ADF2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Reduced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number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of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samples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Compared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SDI</a:t>
            </a:r>
            <a:r>
              <a:rPr lang="zh-CN" altLang="en-US" sz="2400" dirty="0"/>
              <a:t> </a:t>
            </a:r>
            <a:r>
              <a:rPr lang="en-US" altLang="zh-CN" sz="2400" dirty="0" err="1"/>
              <a:t>blackbox</a:t>
            </a:r>
            <a:r>
              <a:rPr lang="zh-CN" altLang="en-US" sz="2400" dirty="0"/>
              <a:t> </a:t>
            </a:r>
            <a:r>
              <a:rPr lang="en-US" altLang="zh-CN" sz="2400" dirty="0"/>
              <a:t>optimization,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additional</a:t>
            </a:r>
            <a:r>
              <a:rPr lang="zh-CN" altLang="en-US" sz="2400" dirty="0"/>
              <a:t> </a:t>
            </a:r>
            <a:r>
              <a:rPr lang="en-US" altLang="zh-CN" sz="2400" dirty="0"/>
              <a:t>number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samples</a:t>
            </a:r>
            <a:r>
              <a:rPr lang="zh-CN" altLang="en-US" sz="2400" dirty="0"/>
              <a:t> </a:t>
            </a:r>
            <a:r>
              <a:rPr lang="en-US" altLang="zh-CN" sz="2400" dirty="0"/>
              <a:t>required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naïve</a:t>
            </a:r>
            <a:r>
              <a:rPr lang="zh-CN" altLang="en-US" sz="2400" dirty="0"/>
              <a:t> </a:t>
            </a:r>
            <a:r>
              <a:rPr lang="en-US" altLang="zh-CN" sz="2400" dirty="0"/>
              <a:t>enumeration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find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optimal</a:t>
            </a:r>
            <a:r>
              <a:rPr lang="zh-CN" altLang="en-US" sz="2400" dirty="0"/>
              <a:t> </a:t>
            </a:r>
            <a:r>
              <a:rPr lang="en-US" altLang="zh-CN" sz="2400" dirty="0"/>
              <a:t>path</a:t>
            </a:r>
          </a:p>
          <a:p>
            <a:r>
              <a:rPr lang="en-US" sz="2400" dirty="0"/>
              <a:t>For </a:t>
            </a:r>
            <a:r>
              <a:rPr lang="en-US" altLang="zh-CN" sz="2400" dirty="0"/>
              <a:t>50</a:t>
            </a:r>
            <a:r>
              <a:rPr lang="en-US" sz="2400" dirty="0"/>
              <a:t>% of the </a:t>
            </a:r>
            <a:r>
              <a:rPr lang="en-US" altLang="zh-CN" sz="2400" dirty="0"/>
              <a:t>experiment</a:t>
            </a:r>
            <a:r>
              <a:rPr lang="zh-CN" altLang="en-US" sz="2400" dirty="0"/>
              <a:t> </a:t>
            </a:r>
            <a:r>
              <a:rPr lang="en-US" altLang="zh-CN" sz="2400" dirty="0"/>
              <a:t>cases</a:t>
            </a:r>
            <a:r>
              <a:rPr lang="en-US" sz="2400" dirty="0"/>
              <a:t>, </a:t>
            </a:r>
            <a:r>
              <a:rPr lang="en-US" altLang="zh-CN" sz="2400" dirty="0" err="1"/>
              <a:t>blackbox</a:t>
            </a:r>
            <a:r>
              <a:rPr lang="zh-CN" altLang="en-US" sz="2400" dirty="0"/>
              <a:t> </a:t>
            </a:r>
            <a:r>
              <a:rPr lang="en-US" altLang="zh-CN" sz="2400" dirty="0"/>
              <a:t>optimization</a:t>
            </a:r>
            <a:r>
              <a:rPr lang="en-US" sz="2400" dirty="0"/>
              <a:t> can </a:t>
            </a:r>
            <a:r>
              <a:rPr lang="en-US" altLang="zh-CN" sz="2400" dirty="0"/>
              <a:t>find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optimal</a:t>
            </a:r>
            <a:r>
              <a:rPr lang="zh-CN" altLang="en-US" sz="2400" dirty="0"/>
              <a:t> </a:t>
            </a:r>
            <a:r>
              <a:rPr lang="en-US" altLang="zh-CN" sz="2400" dirty="0"/>
              <a:t>path</a:t>
            </a:r>
            <a:r>
              <a:rPr lang="zh-CN" altLang="en-US" sz="2400" dirty="0"/>
              <a:t> </a:t>
            </a:r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least</a:t>
            </a:r>
            <a:r>
              <a:rPr lang="zh-CN" altLang="en-US" sz="2400" dirty="0"/>
              <a:t> </a:t>
            </a:r>
            <a:r>
              <a:rPr lang="en-US" altLang="zh-CN" sz="2400" dirty="0"/>
              <a:t>15</a:t>
            </a:r>
            <a:r>
              <a:rPr lang="zh-CN" altLang="en-US" sz="2400" dirty="0"/>
              <a:t> </a:t>
            </a:r>
            <a:r>
              <a:rPr lang="en-US" altLang="zh-CN" sz="2400" dirty="0"/>
              <a:t>samples</a:t>
            </a:r>
            <a:r>
              <a:rPr lang="zh-CN" altLang="en-US" sz="2400" dirty="0"/>
              <a:t> </a:t>
            </a:r>
            <a:r>
              <a:rPr lang="en-US" altLang="zh-CN" sz="2400" dirty="0"/>
              <a:t>less</a:t>
            </a:r>
            <a:r>
              <a:rPr lang="zh-CN" altLang="en-US" sz="2400" dirty="0"/>
              <a:t> </a:t>
            </a:r>
            <a:r>
              <a:rPr lang="en-US" altLang="zh-CN" sz="2400" dirty="0"/>
              <a:t>than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naïve</a:t>
            </a:r>
            <a:r>
              <a:rPr lang="zh-CN" altLang="en-US" sz="2400" dirty="0"/>
              <a:t> </a:t>
            </a:r>
            <a:r>
              <a:rPr lang="en-US" altLang="zh-CN" sz="2400" dirty="0"/>
              <a:t>enumeration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C7E69-15F5-2C43-ACFA-0ADF74CDB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2ABB4B-18C7-FF44-A52B-81C5EFC07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646" y="3704245"/>
            <a:ext cx="4201968" cy="31537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BEEC2D-3F4A-C84C-B54C-E4806697D58B}"/>
              </a:ext>
            </a:extLst>
          </p:cNvPr>
          <p:cNvSpPr/>
          <p:nvPr/>
        </p:nvSpPr>
        <p:spPr>
          <a:xfrm>
            <a:off x="4297558" y="6358792"/>
            <a:ext cx="331071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Reduced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0A2A0B-8969-8149-88CD-176A9BB0CFC6}"/>
              </a:ext>
            </a:extLst>
          </p:cNvPr>
          <p:cNvSpPr/>
          <p:nvPr/>
        </p:nvSpPr>
        <p:spPr>
          <a:xfrm>
            <a:off x="4262388" y="5556739"/>
            <a:ext cx="1282628" cy="117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450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Today's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en-US" dirty="0"/>
              <a:t>remier science experiments</a:t>
            </a:r>
            <a:r>
              <a:rPr lang="zh-CN" altLang="en-US" dirty="0"/>
              <a:t> </a:t>
            </a:r>
            <a:r>
              <a:rPr lang="en-US" dirty="0"/>
              <a:t>rely on finely-tuned workflows that coordinate</a:t>
            </a:r>
            <a:r>
              <a:rPr lang="zh-CN" altLang="en-US" dirty="0"/>
              <a:t> </a:t>
            </a:r>
            <a:r>
              <a:rPr lang="en-US" dirty="0"/>
              <a:t>geographically distributed resources</a:t>
            </a:r>
            <a:r>
              <a:rPr lang="en-US" altLang="zh-CN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74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05932" y="3012500"/>
            <a:ext cx="11375670" cy="2714223"/>
            <a:chOff x="334490" y="2855328"/>
            <a:chExt cx="11375670" cy="27142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490" y="2855328"/>
              <a:ext cx="3666766" cy="2286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3650" y="2855328"/>
              <a:ext cx="4066510" cy="2286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8810" y="2871201"/>
              <a:ext cx="3427286" cy="2286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33075" y="5193291"/>
              <a:ext cx="2269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Large Hadron Collider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473362" y="5193291"/>
              <a:ext cx="27785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 Square </a:t>
              </a:r>
              <a:r>
                <a:rPr lang="en-US" dirty="0" err="1"/>
                <a:t>Kilometre</a:t>
              </a:r>
              <a:r>
                <a:rPr lang="zh-CN" altLang="en-US" dirty="0"/>
                <a:t> </a:t>
              </a:r>
              <a:r>
                <a:rPr lang="en-US" dirty="0"/>
                <a:t>Array</a:t>
              </a:r>
              <a:endParaRPr lang="en-US" dirty="0">
                <a:effectLst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99980" y="5200219"/>
              <a:ext cx="2844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 </a:t>
              </a:r>
              <a:r>
                <a:rPr lang="en-US" dirty="0" err="1"/>
                <a:t>Linac</a:t>
              </a:r>
              <a:r>
                <a:rPr lang="en-US" dirty="0"/>
                <a:t> Coherent Light</a:t>
              </a:r>
              <a:r>
                <a:rPr lang="zh-CN" altLang="en-US" dirty="0"/>
                <a:t> </a:t>
              </a:r>
              <a:r>
                <a:rPr lang="en-US" dirty="0"/>
                <a:t>Source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38200" y="6305968"/>
            <a:ext cx="3758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Figure</a:t>
            </a:r>
            <a:r>
              <a:rPr lang="zh-CN" altLang="en-US" sz="1600" dirty="0"/>
              <a:t> </a:t>
            </a:r>
            <a:r>
              <a:rPr lang="en-US" altLang="zh-CN" sz="1600" dirty="0"/>
              <a:t>sources:</a:t>
            </a:r>
            <a:r>
              <a:rPr lang="zh-CN" altLang="en-US" sz="1600" dirty="0"/>
              <a:t> </a:t>
            </a:r>
            <a:r>
              <a:rPr lang="en-US" altLang="zh-CN" sz="1600" dirty="0" err="1"/>
              <a:t>phys.org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 err="1"/>
              <a:t>extremetech.com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963808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black"/>
                </a:solidFill>
              </a:rPr>
              <a:t>Example:</a:t>
            </a:r>
            <a:r>
              <a:rPr lang="zh-CN" altLang="en-US" dirty="0">
                <a:solidFill>
                  <a:prstClr val="black"/>
                </a:solidFill>
              </a:rPr>
              <a:t> </a:t>
            </a:r>
            <a:r>
              <a:rPr lang="en-US" altLang="zh-CN" dirty="0">
                <a:solidFill>
                  <a:prstClr val="black"/>
                </a:solidFill>
              </a:rPr>
              <a:t>Compact Muon Solenoid (CMS) Experiment</a:t>
            </a:r>
            <a:r>
              <a:rPr lang="zh-CN" altLang="en-US" dirty="0">
                <a:solidFill>
                  <a:prstClr val="black"/>
                </a:solidFill>
              </a:rPr>
              <a:t> </a:t>
            </a:r>
            <a:r>
              <a:rPr lang="en-US" altLang="zh-CN" dirty="0">
                <a:solidFill>
                  <a:prstClr val="black"/>
                </a:solidFill>
              </a:rPr>
              <a:t>in</a:t>
            </a:r>
            <a:r>
              <a:rPr lang="zh-CN" alt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prstClr val="black"/>
                </a:solidFill>
              </a:rPr>
              <a:t>Large Hadron Collider (LHC)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2086F01A-CE0F-4F46-B785-041037040C7C}" type="slidenum">
              <a:rPr lang="en-US" sz="1800" baseline="-250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75</a:t>
            </a:fld>
            <a:endParaRPr lang="en-US" sz="1800" baseline="-2500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597" y="730292"/>
            <a:ext cx="138564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aseline="-2500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77093" y="1548188"/>
            <a:ext cx="8837814" cy="4174067"/>
            <a:chOff x="1663161" y="2223867"/>
            <a:chExt cx="8837814" cy="4174067"/>
          </a:xfrm>
        </p:grpSpPr>
        <p:sp>
          <p:nvSpPr>
            <p:cNvPr id="27" name="Rectangle 2"/>
            <p:cNvSpPr>
              <a:spLocks noChangeArrowheads="1"/>
            </p:cNvSpPr>
            <p:nvPr/>
          </p:nvSpPr>
          <p:spPr bwMode="auto">
            <a:xfrm>
              <a:off x="7130312" y="2677335"/>
              <a:ext cx="138564" cy="2539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aseline="-250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aphicFrame>
          <p:nvGraphicFramePr>
            <p:cNvPr id="29" name="图示 9"/>
            <p:cNvGraphicFramePr/>
            <p:nvPr>
              <p:extLst/>
            </p:nvPr>
          </p:nvGraphicFramePr>
          <p:xfrm>
            <a:off x="1663161" y="2350825"/>
            <a:ext cx="4295577" cy="398248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31" name="Rectangle 13"/>
            <p:cNvSpPr>
              <a:spLocks noChangeArrowheads="1"/>
            </p:cNvSpPr>
            <p:nvPr/>
          </p:nvSpPr>
          <p:spPr bwMode="auto">
            <a:xfrm>
              <a:off x="5958737" y="2223867"/>
              <a:ext cx="138564" cy="2539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aseline="-250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aphicFrame>
          <p:nvGraphicFramePr>
            <p:cNvPr id="33" name="对象 12"/>
            <p:cNvGraphicFramePr>
              <a:graphicFrameLocks noChangeAspect="1"/>
            </p:cNvGraphicFramePr>
            <p:nvPr>
              <p:extLst/>
            </p:nvPr>
          </p:nvGraphicFramePr>
          <p:xfrm>
            <a:off x="5958740" y="2350824"/>
            <a:ext cx="4542235" cy="40471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9" name="Visio" r:id="rId9" imgW="4017260" imgH="3580669" progId="Visio.Drawing.11">
                    <p:embed/>
                  </p:oleObj>
                </mc:Choice>
                <mc:Fallback>
                  <p:oleObj name="Visio" r:id="rId9" imgW="4017260" imgH="3580669" progId="Visio.Drawing.11">
                    <p:embed/>
                    <p:pic>
                      <p:nvPicPr>
                        <p:cNvPr id="33" name="对象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58740" y="2350824"/>
                          <a:ext cx="4542235" cy="404711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文本框 22"/>
            <p:cNvSpPr txBox="1"/>
            <p:nvPr/>
          </p:nvSpPr>
          <p:spPr>
            <a:xfrm>
              <a:off x="2744050" y="2832872"/>
              <a:ext cx="30432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Large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raw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datasets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from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LHC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at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the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Tier-0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site</a:t>
              </a:r>
            </a:p>
          </p:txBody>
        </p:sp>
        <p:sp>
          <p:nvSpPr>
            <p:cNvPr id="36" name="文本框 24"/>
            <p:cNvSpPr txBox="1"/>
            <p:nvPr/>
          </p:nvSpPr>
          <p:spPr>
            <a:xfrm>
              <a:off x="3015511" y="4022115"/>
              <a:ext cx="2771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RECO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and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AOD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datasets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are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distributed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to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Tier-1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sites</a:t>
              </a:r>
            </a:p>
          </p:txBody>
        </p:sp>
        <p:sp>
          <p:nvSpPr>
            <p:cNvPr id="38" name="文本框 25"/>
            <p:cNvSpPr txBox="1"/>
            <p:nvPr/>
          </p:nvSpPr>
          <p:spPr>
            <a:xfrm>
              <a:off x="2744050" y="5080136"/>
              <a:ext cx="30432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RECO,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AOD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and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simulation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datasets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are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transferred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among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Tier-1~3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sites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for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analysis.</a:t>
              </a:r>
              <a:endParaRPr lang="zh-CN" altLang="en-US" sz="2400" baseline="-25000" dirty="0">
                <a:solidFill>
                  <a:prstClr val="white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grpSp>
          <p:nvGrpSpPr>
            <p:cNvPr id="40" name="组合 56"/>
            <p:cNvGrpSpPr/>
            <p:nvPr/>
          </p:nvGrpSpPr>
          <p:grpSpPr>
            <a:xfrm>
              <a:off x="6349667" y="3168628"/>
              <a:ext cx="2002226" cy="2508011"/>
              <a:chOff x="6655340" y="2295525"/>
              <a:chExt cx="2669635" cy="3344015"/>
            </a:xfrm>
          </p:grpSpPr>
          <p:cxnSp>
            <p:nvCxnSpPr>
              <p:cNvPr id="42" name="直接箭头连接符 27"/>
              <p:cNvCxnSpPr/>
              <p:nvPr/>
            </p:nvCxnSpPr>
            <p:spPr bwMode="auto">
              <a:xfrm flipH="1">
                <a:off x="9110336" y="2295525"/>
                <a:ext cx="214639" cy="123825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4" name="直接箭头连接符 29"/>
              <p:cNvCxnSpPr/>
              <p:nvPr/>
            </p:nvCxnSpPr>
            <p:spPr bwMode="auto">
              <a:xfrm flipH="1">
                <a:off x="7444712" y="3530299"/>
                <a:ext cx="80038" cy="198464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5" name="直接箭头连接符 31"/>
              <p:cNvCxnSpPr/>
              <p:nvPr/>
            </p:nvCxnSpPr>
            <p:spPr bwMode="auto">
              <a:xfrm>
                <a:off x="7888834" y="3562425"/>
                <a:ext cx="136049" cy="243096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7" name="直接箭头连接符 33"/>
              <p:cNvCxnSpPr/>
              <p:nvPr/>
            </p:nvCxnSpPr>
            <p:spPr bwMode="auto">
              <a:xfrm>
                <a:off x="8108334" y="3327473"/>
                <a:ext cx="250514" cy="106034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0" name="直接箭头连接符 36"/>
              <p:cNvCxnSpPr/>
              <p:nvPr/>
            </p:nvCxnSpPr>
            <p:spPr bwMode="auto">
              <a:xfrm>
                <a:off x="8382001" y="4645334"/>
                <a:ext cx="267978" cy="301267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1" name="直接箭头连接符 38"/>
              <p:cNvCxnSpPr/>
              <p:nvPr/>
            </p:nvCxnSpPr>
            <p:spPr bwMode="auto">
              <a:xfrm flipH="1">
                <a:off x="6878397" y="4688550"/>
                <a:ext cx="100160" cy="286169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3" name="直接箭头连接符 40"/>
              <p:cNvCxnSpPr/>
              <p:nvPr/>
            </p:nvCxnSpPr>
            <p:spPr bwMode="auto">
              <a:xfrm flipH="1">
                <a:off x="6655340" y="5306612"/>
                <a:ext cx="107798" cy="194685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5" name="直接箭头连接符 42"/>
              <p:cNvCxnSpPr/>
              <p:nvPr/>
            </p:nvCxnSpPr>
            <p:spPr bwMode="auto">
              <a:xfrm>
                <a:off x="6911718" y="5382812"/>
                <a:ext cx="9895" cy="249276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6" name="直接箭头连接符 45"/>
              <p:cNvCxnSpPr/>
              <p:nvPr/>
            </p:nvCxnSpPr>
            <p:spPr bwMode="auto">
              <a:xfrm>
                <a:off x="7149843" y="5268512"/>
                <a:ext cx="196841" cy="232785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8" name="直接箭头连接符 47"/>
              <p:cNvCxnSpPr/>
              <p:nvPr/>
            </p:nvCxnSpPr>
            <p:spPr bwMode="auto">
              <a:xfrm>
                <a:off x="8913495" y="5280850"/>
                <a:ext cx="196841" cy="232785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9" name="直接箭头连接符 48"/>
              <p:cNvCxnSpPr/>
              <p:nvPr/>
            </p:nvCxnSpPr>
            <p:spPr bwMode="auto">
              <a:xfrm flipH="1">
                <a:off x="8358848" y="5306612"/>
                <a:ext cx="197115" cy="249743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60" name="直接箭头连接符 51"/>
              <p:cNvCxnSpPr/>
              <p:nvPr/>
            </p:nvCxnSpPr>
            <p:spPr bwMode="auto">
              <a:xfrm>
                <a:off x="8678554" y="5373287"/>
                <a:ext cx="27297" cy="266253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61" name="矩形 53"/>
            <p:cNvSpPr/>
            <p:nvPr/>
          </p:nvSpPr>
          <p:spPr>
            <a:xfrm>
              <a:off x="7685605" y="3470465"/>
              <a:ext cx="2815366" cy="83099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RAW</a:t>
              </a:r>
              <a:r>
                <a:rPr lang="zh-CN" altLang="en-US" sz="1200" b="1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b="1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Data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: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tens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of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PB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per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year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RECO</a:t>
              </a:r>
              <a:r>
                <a:rPr lang="zh-CN" altLang="en-US" sz="1200" b="1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b="1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and</a:t>
              </a:r>
              <a:r>
                <a:rPr lang="zh-CN" altLang="en-US" sz="1200" b="1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b="1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AOD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: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multiple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times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of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RAW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data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depending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on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analysis</a:t>
              </a:r>
              <a:r>
                <a:rPr lang="zh-CN" altLang="en-US" sz="120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requirements</a:t>
              </a:r>
              <a:endParaRPr lang="en-US" altLang="zh-CN" sz="12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838200" y="5488776"/>
            <a:ext cx="10072688" cy="120032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The key to supporting these distributed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resource workflows is the ability to reserve and guarantee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bandwidth across multiple network domains to facilitate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predictable end-to-end network connectivity.</a:t>
            </a:r>
          </a:p>
        </p:txBody>
      </p:sp>
    </p:spTree>
    <p:extLst>
      <p:ext uri="{BB962C8B-B14F-4D97-AF65-F5344CB8AC3E}">
        <p14:creationId xmlns:p14="http://schemas.microsoft.com/office/powerpoint/2010/main" val="304918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Multi-domain</a:t>
            </a:r>
            <a:r>
              <a:rPr lang="zh-CN" altLang="en-US" dirty="0"/>
              <a:t> </a:t>
            </a:r>
            <a:r>
              <a:rPr lang="en-US" altLang="zh-CN" dirty="0"/>
              <a:t>Circuit</a:t>
            </a:r>
            <a:r>
              <a:rPr lang="zh-CN" altLang="en-US" dirty="0"/>
              <a:t> </a:t>
            </a:r>
            <a:r>
              <a:rPr lang="en-US" altLang="zh-CN" dirty="0"/>
              <a:t>Reservation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Several</a:t>
            </a:r>
            <a:r>
              <a:rPr lang="zh-CN" altLang="en-US" dirty="0"/>
              <a:t> </a:t>
            </a:r>
            <a:r>
              <a:rPr lang="en-US" altLang="zh-CN" dirty="0"/>
              <a:t>m</a:t>
            </a:r>
            <a:r>
              <a:rPr lang="en-US" dirty="0"/>
              <a:t>ulti-domain network resource reservation systems</a:t>
            </a:r>
            <a:r>
              <a:rPr lang="zh-CN" altLang="en-US" dirty="0"/>
              <a:t> </a:t>
            </a:r>
            <a:r>
              <a:rPr lang="en-US" dirty="0"/>
              <a:t>are being deployed, driven by the demand and substantial</a:t>
            </a:r>
            <a:r>
              <a:rPr lang="zh-CN" altLang="en-US" dirty="0"/>
              <a:t> </a:t>
            </a:r>
            <a:r>
              <a:rPr lang="en-US" dirty="0"/>
              <a:t>benefits of providing predictable network resources.</a:t>
            </a:r>
          </a:p>
          <a:p>
            <a:pPr lvl="1"/>
            <a:r>
              <a:rPr lang="en-US" altLang="zh-CN" dirty="0"/>
              <a:t>Example:</a:t>
            </a:r>
            <a:r>
              <a:rPr lang="zh-CN" altLang="en-US" dirty="0"/>
              <a:t> </a:t>
            </a:r>
            <a:r>
              <a:rPr lang="en-US" altLang="zh-CN" dirty="0"/>
              <a:t>OSCARS</a:t>
            </a:r>
            <a:r>
              <a:rPr lang="zh-CN" altLang="en-US" dirty="0"/>
              <a:t> </a:t>
            </a:r>
            <a:r>
              <a:rPr lang="en-US" altLang="zh-CN" dirty="0"/>
              <a:t>[1]</a:t>
            </a:r>
          </a:p>
          <a:p>
            <a:r>
              <a:rPr lang="en-US" altLang="zh-CN" dirty="0"/>
              <a:t>A</a:t>
            </a:r>
            <a:r>
              <a:rPr lang="en-US" dirty="0"/>
              <a:t> network interface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provided</a:t>
            </a:r>
            <a:r>
              <a:rPr lang="zh-CN" altLang="en-US" dirty="0"/>
              <a:t> </a:t>
            </a:r>
            <a:r>
              <a:rPr lang="en-US" dirty="0"/>
              <a:t>for users to submit</a:t>
            </a:r>
            <a:r>
              <a:rPr lang="zh-CN" altLang="en-US" dirty="0"/>
              <a:t> </a:t>
            </a:r>
            <a:r>
              <a:rPr lang="en-US" dirty="0"/>
              <a:t>requests for reserving a specific amount of bandwidth, and</a:t>
            </a:r>
            <a:r>
              <a:rPr lang="zh-CN" altLang="en-US" dirty="0"/>
              <a:t> </a:t>
            </a:r>
            <a:r>
              <a:rPr lang="en-US" dirty="0"/>
              <a:t>return either success or failure</a:t>
            </a:r>
            <a:r>
              <a:rPr lang="en-US" altLang="zh-CN" dirty="0"/>
              <a:t>.</a:t>
            </a:r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76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00107" y="6215640"/>
            <a:ext cx="101917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[1]</a:t>
            </a:r>
            <a:r>
              <a:rPr lang="zh-CN" altLang="en-US" dirty="0"/>
              <a:t> </a:t>
            </a:r>
            <a:r>
              <a:rPr lang="en-US" altLang="zh-CN" dirty="0"/>
              <a:t>On-Demand Secure Circuits and Advance Reservation System:</a:t>
            </a:r>
            <a:r>
              <a:rPr lang="zh-CN" altLang="en-US" dirty="0"/>
              <a:t> </a:t>
            </a:r>
            <a:r>
              <a:rPr lang="en-US" dirty="0"/>
              <a:t>http://</a:t>
            </a:r>
            <a:r>
              <a:rPr lang="en-US" dirty="0" err="1"/>
              <a:t>es.net</a:t>
            </a:r>
            <a:r>
              <a:rPr lang="en-US" dirty="0"/>
              <a:t>/engineering-services/</a:t>
            </a:r>
            <a:r>
              <a:rPr lang="en-US" dirty="0" err="1"/>
              <a:t>oscars</a:t>
            </a:r>
            <a:r>
              <a:rPr lang="en-US" dirty="0"/>
              <a:t>/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909454" y="4443165"/>
            <a:ext cx="5035138" cy="1772475"/>
            <a:chOff x="2434793" y="761084"/>
            <a:chExt cx="4697704" cy="2925091"/>
          </a:xfrm>
        </p:grpSpPr>
        <p:sp>
          <p:nvSpPr>
            <p:cNvPr id="7" name="Rounded Rectangle 6"/>
            <p:cNvSpPr/>
            <p:nvPr/>
          </p:nvSpPr>
          <p:spPr>
            <a:xfrm>
              <a:off x="3971925" y="2569698"/>
              <a:ext cx="2280091" cy="11164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Reservation</a:t>
              </a:r>
              <a:r>
                <a:rPr lang="zh-CN" altLang="en-US" b="1" dirty="0">
                  <a:solidFill>
                    <a:schemeClr val="tx1"/>
                  </a:solidFill>
                </a:rPr>
                <a:t> </a:t>
              </a:r>
              <a:r>
                <a:rPr lang="en-US" altLang="zh-CN" b="1" dirty="0">
                  <a:solidFill>
                    <a:schemeClr val="tx1"/>
                  </a:solidFill>
                </a:rPr>
                <a:t>System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60712" y="1335469"/>
              <a:ext cx="2298267" cy="965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/>
                <a:t>Circuit</a:t>
              </a:r>
              <a:r>
                <a:rPr lang="zh-CN" altLang="en-US" sz="1600" b="1" dirty="0"/>
                <a:t> </a:t>
              </a:r>
              <a:r>
                <a:rPr lang="en-US" altLang="zh-CN" sz="1600" b="1" dirty="0"/>
                <a:t>set, </a:t>
              </a:r>
            </a:p>
            <a:p>
              <a:pPr algn="ctr"/>
              <a:r>
                <a:rPr lang="en-US" altLang="zh-CN" sz="1600" b="1" dirty="0"/>
                <a:t>Bandwidth Values</a:t>
              </a:r>
              <a:endParaRPr lang="en-US" sz="16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671863" y="1188333"/>
              <a:ext cx="0" cy="13593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3829313" y="761084"/>
              <a:ext cx="2359906" cy="509692"/>
            </a:xfrm>
            <a:prstGeom prst="ellipse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User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5436126" y="1111927"/>
              <a:ext cx="0" cy="14214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371534" y="1347894"/>
              <a:ext cx="1760963" cy="558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/>
                <a:t>Success</a:t>
              </a:r>
              <a:r>
                <a:rPr lang="zh-CN" altLang="en-US" sz="1600" b="1" dirty="0"/>
                <a:t> </a:t>
              </a:r>
              <a:r>
                <a:rPr lang="en-US" altLang="zh-CN" sz="1600" b="1" dirty="0"/>
                <a:t>/</a:t>
              </a:r>
              <a:r>
                <a:rPr lang="zh-CN" altLang="en-US" sz="1600" b="1" dirty="0"/>
                <a:t> </a:t>
              </a:r>
              <a:r>
                <a:rPr lang="en-US" altLang="zh-CN" sz="1600" b="1" dirty="0"/>
                <a:t>Failure</a:t>
              </a:r>
              <a:endParaRPr lang="en-US" sz="16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28002" y="2873667"/>
              <a:ext cx="2259553" cy="609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Network</a:t>
              </a:r>
              <a:endParaRPr lang="en-US" b="1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2434793" y="2283550"/>
              <a:ext cx="4480359" cy="16736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7560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Inefficiency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Reservation</a:t>
            </a:r>
            <a:r>
              <a:rPr lang="zh-CN" altLang="en-US" dirty="0"/>
              <a:t> </a:t>
            </a:r>
            <a:r>
              <a:rPr lang="en-US" altLang="zh-CN" dirty="0"/>
              <a:t>Systems: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circuits</a:t>
            </a:r>
            <a:r>
              <a:rPr lang="zh-CN" altLang="en-US" dirty="0"/>
              <a:t> </a:t>
            </a:r>
            <a:r>
              <a:rPr lang="en-US" altLang="zh-CN" dirty="0"/>
              <a:t>(S,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en-US" altLang="zh-CN" baseline="-25000" dirty="0"/>
              <a:t>1</a:t>
            </a:r>
            <a:r>
              <a:rPr lang="en-US" altLang="zh-CN" dirty="0"/>
              <a:t>),</a:t>
            </a:r>
            <a:r>
              <a:rPr lang="zh-CN" altLang="en-US" dirty="0"/>
              <a:t> </a:t>
            </a:r>
            <a:r>
              <a:rPr lang="en-US" altLang="zh-CN" dirty="0"/>
              <a:t>(S,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en-US" altLang="zh-CN" baseline="-25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(S,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en-US" altLang="zh-CN" baseline="-25000" dirty="0"/>
              <a:t>3</a:t>
            </a:r>
            <a:r>
              <a:rPr lang="en-US" altLang="zh-CN" dirty="0"/>
              <a:t>),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bandwidth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reserve?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77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971549" y="2845832"/>
            <a:ext cx="9695329" cy="2059544"/>
            <a:chOff x="161364" y="2222351"/>
            <a:chExt cx="11362765" cy="293758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6570" y="3220365"/>
              <a:ext cx="759541" cy="56253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5175" y="3203859"/>
              <a:ext cx="759541" cy="56253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4427" y="2781936"/>
              <a:ext cx="759541" cy="56253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28868" y="3341521"/>
              <a:ext cx="759541" cy="56253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2598" y="3220365"/>
              <a:ext cx="759541" cy="56253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9859" y="3241236"/>
              <a:ext cx="759541" cy="56253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8592" y="3270800"/>
              <a:ext cx="759541" cy="562535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161364" y="2697816"/>
              <a:ext cx="4609157" cy="15423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137566" y="2701915"/>
              <a:ext cx="3386563" cy="153829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80761" y="2697817"/>
              <a:ext cx="3314463" cy="150205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695433" y="4692440"/>
              <a:ext cx="616437" cy="43987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b="1" dirty="0">
                  <a:solidFill>
                    <a:prstClr val="black"/>
                  </a:solidFill>
                </a:rPr>
                <a:t>D</a:t>
              </a:r>
              <a:r>
                <a:rPr lang="en-US" altLang="zh-CN" sz="2000" b="1" baseline="-25000" dirty="0">
                  <a:solidFill>
                    <a:prstClr val="black"/>
                  </a:solidFill>
                </a:rPr>
                <a:t>2</a:t>
              </a:r>
              <a:endParaRPr lang="en-US" b="1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768264" y="4687972"/>
              <a:ext cx="627674" cy="47196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b="1" dirty="0">
                  <a:solidFill>
                    <a:prstClr val="black"/>
                  </a:solidFill>
                </a:rPr>
                <a:t>D</a:t>
              </a:r>
              <a:r>
                <a:rPr lang="en-US" altLang="zh-CN" sz="2000" b="1" baseline="-25000" dirty="0">
                  <a:solidFill>
                    <a:prstClr val="black"/>
                  </a:solidFill>
                </a:rPr>
                <a:t>3</a:t>
              </a:r>
              <a:endParaRPr lang="en-US" b="1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45424" y="4683464"/>
              <a:ext cx="564306" cy="45782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b="1" dirty="0">
                  <a:solidFill>
                    <a:prstClr val="black"/>
                  </a:solidFill>
                </a:rPr>
                <a:t>D</a:t>
              </a:r>
              <a:r>
                <a:rPr lang="en-US" altLang="zh-CN" sz="2000" b="1" baseline="-25000" dirty="0">
                  <a:solidFill>
                    <a:prstClr val="black"/>
                  </a:solidFill>
                </a:rPr>
                <a:t>1</a:t>
              </a:r>
              <a:endParaRPr lang="en-US" b="1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07086" y="4684088"/>
              <a:ext cx="4572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/>
            <p:cNvCxnSpPr>
              <a:stCxn id="18" idx="0"/>
            </p:cNvCxnSpPr>
            <p:nvPr/>
          </p:nvCxnSpPr>
          <p:spPr>
            <a:xfrm flipH="1" flipV="1">
              <a:off x="1931314" y="3665366"/>
              <a:ext cx="4372" cy="101872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endCxn id="17" idx="0"/>
            </p:cNvCxnSpPr>
            <p:nvPr/>
          </p:nvCxnSpPr>
          <p:spPr>
            <a:xfrm>
              <a:off x="6322833" y="3686011"/>
              <a:ext cx="4744" cy="99745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endCxn id="16" idx="0"/>
            </p:cNvCxnSpPr>
            <p:nvPr/>
          </p:nvCxnSpPr>
          <p:spPr>
            <a:xfrm>
              <a:off x="9509035" y="3584913"/>
              <a:ext cx="573066" cy="110305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15" idx="0"/>
            </p:cNvCxnSpPr>
            <p:nvPr/>
          </p:nvCxnSpPr>
          <p:spPr>
            <a:xfrm flipH="1">
              <a:off x="9003652" y="3599835"/>
              <a:ext cx="340440" cy="10926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791784" y="3011310"/>
              <a:ext cx="1289993" cy="39719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endCxn id="9" idx="6"/>
            </p:cNvCxnSpPr>
            <p:nvPr/>
          </p:nvCxnSpPr>
          <p:spPr>
            <a:xfrm flipV="1">
              <a:off x="3828093" y="3469014"/>
              <a:ext cx="942428" cy="326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069530" y="3522105"/>
              <a:ext cx="1493149" cy="20867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2"/>
            </p:cNvCxnSpPr>
            <p:nvPr/>
          </p:nvCxnSpPr>
          <p:spPr>
            <a:xfrm>
              <a:off x="4780761" y="3448843"/>
              <a:ext cx="1376714" cy="142126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4928982" y="3105136"/>
              <a:ext cx="1507243" cy="294781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390965" y="3485127"/>
              <a:ext cx="1049057" cy="7698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153508" y="3013628"/>
              <a:ext cx="1058907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40Gbps</a:t>
              </a:r>
              <a:endParaRPr lang="en-US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338915" y="2763596"/>
              <a:ext cx="1058907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40Gbps</a:t>
              </a:r>
              <a:endParaRPr lang="en-US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22515" y="3481764"/>
              <a:ext cx="1058907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10Gbps</a:t>
              </a:r>
              <a:endParaRPr lang="en-US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11136" y="3011310"/>
              <a:ext cx="1058907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10Gbps</a:t>
              </a:r>
              <a:endParaRPr lang="en-US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43995" y="2227724"/>
              <a:ext cx="2420057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Member</a:t>
              </a:r>
              <a:r>
                <a:rPr lang="zh-CN" altLang="en-US" b="1" dirty="0"/>
                <a:t> </a:t>
              </a:r>
              <a:r>
                <a:rPr lang="en-US" altLang="zh-CN" b="1" dirty="0"/>
                <a:t>Network</a:t>
              </a:r>
              <a:r>
                <a:rPr lang="zh-CN" altLang="en-US" b="1" dirty="0"/>
                <a:t> </a:t>
              </a:r>
              <a:r>
                <a:rPr lang="en-US" altLang="zh-CN" b="1" dirty="0"/>
                <a:t>1</a:t>
              </a:r>
              <a:endParaRPr lang="en-US" b="1" baseline="-25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89285" y="2222351"/>
              <a:ext cx="2420057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Member</a:t>
              </a:r>
              <a:r>
                <a:rPr lang="zh-CN" altLang="en-US" b="1" dirty="0"/>
                <a:t> </a:t>
              </a:r>
              <a:r>
                <a:rPr lang="en-US" altLang="zh-CN" b="1" dirty="0"/>
                <a:t>Network</a:t>
              </a:r>
              <a:r>
                <a:rPr lang="zh-CN" altLang="en-US" b="1" dirty="0"/>
                <a:t> </a:t>
              </a:r>
              <a:r>
                <a:rPr lang="en-US" altLang="zh-CN" b="1" dirty="0"/>
                <a:t>2</a:t>
              </a:r>
              <a:endParaRPr lang="en-US" b="1" baseline="-250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21324" y="2225020"/>
              <a:ext cx="2420057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Member</a:t>
              </a:r>
              <a:r>
                <a:rPr lang="zh-CN" altLang="en-US" b="1" dirty="0"/>
                <a:t> </a:t>
              </a:r>
              <a:r>
                <a:rPr lang="en-US" altLang="zh-CN" b="1" dirty="0"/>
                <a:t>Network</a:t>
              </a:r>
              <a:r>
                <a:rPr lang="zh-CN" altLang="en-US" b="1" dirty="0"/>
                <a:t> </a:t>
              </a:r>
              <a:r>
                <a:rPr lang="en-US" altLang="zh-CN" b="1" dirty="0"/>
                <a:t>3</a:t>
              </a:r>
              <a:endParaRPr lang="en-US" b="1" baseline="-25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935678" y="4226308"/>
              <a:ext cx="1196051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100Gbps</a:t>
              </a:r>
              <a:endParaRPr lang="en-US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990718" y="4216600"/>
              <a:ext cx="1058907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10Gbps</a:t>
              </a:r>
              <a:endParaRPr lang="en-US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436741" y="3123248"/>
              <a:ext cx="1196051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100Gbps</a:t>
              </a:r>
              <a:endParaRPr lang="en-US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369919" y="4187309"/>
              <a:ext cx="1058907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10Gbps</a:t>
              </a:r>
              <a:endParaRPr lang="en-US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12462" y="4216600"/>
              <a:ext cx="1058907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10Gbps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448235" y="3045800"/>
              <a:ext cx="1196051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100Gbps</a:t>
              </a:r>
              <a:endParaRPr lang="en-US" b="1" dirty="0"/>
            </a:p>
          </p:txBody>
        </p:sp>
      </p:grpSp>
      <p:sp>
        <p:nvSpPr>
          <p:cNvPr id="44" name="Oval 43"/>
          <p:cNvSpPr/>
          <p:nvPr/>
        </p:nvSpPr>
        <p:spPr>
          <a:xfrm>
            <a:off x="746782" y="2633923"/>
            <a:ext cx="10864685" cy="201926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solidFill>
                  <a:srgbClr val="FF0000"/>
                </a:solidFill>
              </a:rPr>
              <a:t>How</a:t>
            </a:r>
            <a:r>
              <a:rPr lang="zh-CN" altLang="en-US" sz="4000" i="1" dirty="0">
                <a:solidFill>
                  <a:srgbClr val="FF0000"/>
                </a:solidFill>
              </a:rPr>
              <a:t> </a:t>
            </a:r>
            <a:r>
              <a:rPr lang="en-US" altLang="zh-CN" sz="4000" i="1" dirty="0">
                <a:solidFill>
                  <a:srgbClr val="FF0000"/>
                </a:solidFill>
              </a:rPr>
              <a:t>about</a:t>
            </a:r>
            <a:r>
              <a:rPr lang="zh-CN" altLang="en-US" sz="4000" i="1" dirty="0">
                <a:solidFill>
                  <a:srgbClr val="FF0000"/>
                </a:solidFill>
              </a:rPr>
              <a:t> </a:t>
            </a:r>
            <a:r>
              <a:rPr lang="en-US" altLang="zh-CN" sz="4000" i="1" dirty="0">
                <a:solidFill>
                  <a:srgbClr val="FF0000"/>
                </a:solidFill>
              </a:rPr>
              <a:t>now?</a:t>
            </a:r>
            <a:endParaRPr lang="en-US" sz="4000" i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87576" y="4905376"/>
            <a:ext cx="62636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Sequential,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cut-by-half-until-reserved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algn="ctr"/>
            <a:r>
              <a:rPr lang="en-US" altLang="zh-CN" sz="2400" dirty="0"/>
              <a:t>12</a:t>
            </a:r>
            <a:r>
              <a:rPr lang="zh-CN" altLang="en-US" sz="2400" dirty="0"/>
              <a:t> </a:t>
            </a:r>
            <a:r>
              <a:rPr lang="en-US" altLang="zh-CN" sz="2400" dirty="0"/>
              <a:t>reserve</a:t>
            </a:r>
            <a:r>
              <a:rPr lang="zh-CN" altLang="en-US" sz="2400" dirty="0"/>
              <a:t> </a:t>
            </a:r>
            <a:r>
              <a:rPr lang="en-US" altLang="zh-CN" sz="2400" dirty="0"/>
              <a:t>attempts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reach</a:t>
            </a:r>
          </a:p>
          <a:p>
            <a:pPr algn="ctr"/>
            <a:r>
              <a:rPr lang="en-US" sz="2400" b="1" dirty="0"/>
              <a:t>(</a:t>
            </a:r>
            <a:r>
              <a:rPr lang="en-US" sz="2400" dirty="0"/>
              <a:t>S, D</a:t>
            </a:r>
            <a:r>
              <a:rPr lang="en-US" sz="2400" baseline="-25000" dirty="0"/>
              <a:t>1</a:t>
            </a:r>
            <a:r>
              <a:rPr lang="en-US" sz="2400" dirty="0"/>
              <a:t>): </a:t>
            </a:r>
            <a:r>
              <a:rPr lang="en-US" altLang="zh-CN" sz="2400" dirty="0"/>
              <a:t>8.33</a:t>
            </a:r>
            <a:r>
              <a:rPr lang="zh-CN" altLang="en-US" sz="2400" dirty="0"/>
              <a:t> </a:t>
            </a:r>
            <a:r>
              <a:rPr lang="en-US" altLang="zh-CN" sz="2400" dirty="0" err="1"/>
              <a:t>Gbps</a:t>
            </a:r>
            <a:r>
              <a:rPr lang="en-US" altLang="zh-CN" sz="2400" dirty="0"/>
              <a:t>;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algn="ctr"/>
            <a:r>
              <a:rPr lang="en-US" altLang="zh-CN" sz="2400" dirty="0"/>
              <a:t>(S,</a:t>
            </a:r>
            <a:r>
              <a:rPr lang="zh-CN" altLang="en-US" sz="2400" dirty="0"/>
              <a:t> </a:t>
            </a:r>
            <a:r>
              <a:rPr lang="en-US" altLang="zh-CN" sz="2400" dirty="0"/>
              <a:t>D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):</a:t>
            </a:r>
            <a:r>
              <a:rPr lang="zh-CN" altLang="en-US" sz="2400" dirty="0"/>
              <a:t> </a:t>
            </a:r>
            <a:r>
              <a:rPr lang="en-US" altLang="zh-CN" sz="2400" dirty="0"/>
              <a:t>8.33</a:t>
            </a:r>
            <a:r>
              <a:rPr lang="zh-CN" altLang="en-US" sz="2400" dirty="0"/>
              <a:t> </a:t>
            </a:r>
            <a:r>
              <a:rPr lang="en-US" altLang="zh-CN" sz="2400" dirty="0" err="1"/>
              <a:t>Gbps</a:t>
            </a:r>
            <a:r>
              <a:rPr lang="en-US" altLang="zh-CN" sz="2400" dirty="0"/>
              <a:t>;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algn="ctr"/>
            <a:r>
              <a:rPr lang="en-US" altLang="zh-CN" sz="2400" dirty="0"/>
              <a:t>(S,</a:t>
            </a:r>
            <a:r>
              <a:rPr lang="zh-CN" altLang="en-US" sz="2400" dirty="0"/>
              <a:t> </a:t>
            </a:r>
            <a:r>
              <a:rPr lang="en-US" altLang="zh-CN" sz="2400" dirty="0"/>
              <a:t>D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):</a:t>
            </a:r>
            <a:r>
              <a:rPr lang="zh-CN" altLang="en-US" sz="2400" dirty="0"/>
              <a:t> </a:t>
            </a:r>
            <a:r>
              <a:rPr lang="en-US" altLang="zh-CN" sz="2400" dirty="0"/>
              <a:t>1.04</a:t>
            </a:r>
            <a:r>
              <a:rPr lang="zh-CN" altLang="en-US" sz="2400" dirty="0"/>
              <a:t> </a:t>
            </a:r>
            <a:r>
              <a:rPr lang="en-US" altLang="zh-CN" sz="2400" dirty="0" err="1"/>
              <a:t>Gbps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124292" y="5076414"/>
            <a:ext cx="37429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A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fair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optimal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solution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algn="ctr"/>
            <a:r>
              <a:rPr lang="en-US" sz="2400" dirty="0"/>
              <a:t>(S, D</a:t>
            </a:r>
            <a:r>
              <a:rPr lang="en-US" sz="2400" baseline="-25000" dirty="0"/>
              <a:t>1</a:t>
            </a:r>
            <a:r>
              <a:rPr lang="en-US" sz="2400" dirty="0"/>
              <a:t>): </a:t>
            </a:r>
            <a:r>
              <a:rPr lang="en-US" altLang="zh-CN" sz="2400" dirty="0"/>
              <a:t>10</a:t>
            </a:r>
            <a:r>
              <a:rPr lang="zh-CN" altLang="en-US" sz="2400" dirty="0"/>
              <a:t> </a:t>
            </a:r>
            <a:r>
              <a:rPr lang="en-US" altLang="zh-CN" sz="2400" dirty="0" err="1"/>
              <a:t>Gbps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algn="ctr"/>
            <a:r>
              <a:rPr lang="en-US" altLang="zh-CN" sz="2400" dirty="0"/>
              <a:t>(S,</a:t>
            </a:r>
            <a:r>
              <a:rPr lang="zh-CN" altLang="en-US" sz="2400" dirty="0"/>
              <a:t> </a:t>
            </a:r>
            <a:r>
              <a:rPr lang="en-US" altLang="zh-CN" sz="2400" dirty="0"/>
              <a:t>D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):</a:t>
            </a:r>
            <a:r>
              <a:rPr lang="zh-CN" altLang="en-US" sz="2400" dirty="0"/>
              <a:t> </a:t>
            </a:r>
            <a:r>
              <a:rPr lang="en-US" altLang="zh-CN" sz="2400" dirty="0"/>
              <a:t>5</a:t>
            </a:r>
            <a:r>
              <a:rPr lang="zh-CN" altLang="en-US" sz="2400" dirty="0"/>
              <a:t> </a:t>
            </a:r>
            <a:r>
              <a:rPr lang="en-US" altLang="zh-CN" sz="2400" dirty="0" err="1"/>
              <a:t>Gbps</a:t>
            </a:r>
            <a:endParaRPr lang="en-US" altLang="zh-CN" sz="2400" dirty="0"/>
          </a:p>
          <a:p>
            <a:pPr algn="ctr"/>
            <a:r>
              <a:rPr lang="en-US" altLang="zh-CN" sz="2400" dirty="0"/>
              <a:t>(S,</a:t>
            </a:r>
            <a:r>
              <a:rPr lang="zh-CN" altLang="en-US" sz="2400" dirty="0"/>
              <a:t> </a:t>
            </a:r>
            <a:r>
              <a:rPr lang="en-US" altLang="zh-CN" sz="2400" dirty="0"/>
              <a:t>D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):</a:t>
            </a:r>
            <a:r>
              <a:rPr lang="zh-CN" altLang="en-US" sz="2400" dirty="0"/>
              <a:t> </a:t>
            </a:r>
            <a:r>
              <a:rPr lang="en-US" altLang="zh-CN" sz="2400" dirty="0"/>
              <a:t>5</a:t>
            </a:r>
            <a:r>
              <a:rPr lang="zh-CN" altLang="en-US" sz="2400" dirty="0"/>
              <a:t> </a:t>
            </a:r>
            <a:r>
              <a:rPr lang="en-US" altLang="zh-CN" sz="2400" dirty="0" err="1"/>
              <a:t>Gbps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911840" y="5562884"/>
            <a:ext cx="10239375" cy="83099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The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lack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of visibility of network state (topology, policy and etc.) leads to substantial in</a:t>
            </a:r>
            <a:r>
              <a:rPr lang="en-US" altLang="zh-CN" sz="24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fficiency of </a:t>
            </a:r>
            <a:r>
              <a:rPr lang="en-US" altLang="zh-CN" sz="2400" dirty="0">
                <a:solidFill>
                  <a:schemeClr val="bg1"/>
                </a:solidFill>
              </a:rPr>
              <a:t>network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resource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reservation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systems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559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" grpId="0"/>
      <p:bldP spid="46" grpId="0"/>
      <p:bldP spid="4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Mercator</a:t>
            </a:r>
            <a:r>
              <a:rPr lang="en-US" altLang="zh-CN" dirty="0"/>
              <a:t>:</a:t>
            </a:r>
            <a:r>
              <a:rPr 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b="1" dirty="0"/>
              <a:t>Resource</a:t>
            </a:r>
            <a:r>
              <a:rPr lang="zh-CN" altLang="en-US" b="1" dirty="0"/>
              <a:t> </a:t>
            </a:r>
            <a:r>
              <a:rPr lang="en-US" altLang="zh-CN" b="1" dirty="0"/>
              <a:t>abstraction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inequalities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dirty="0"/>
              <a:t>provide a compact</a:t>
            </a:r>
            <a:r>
              <a:rPr lang="zh-CN" altLang="en-US" dirty="0"/>
              <a:t> </a:t>
            </a:r>
            <a:r>
              <a:rPr lang="en-US" dirty="0"/>
              <a:t>representation</a:t>
            </a:r>
            <a:r>
              <a:rPr lang="zh-CN" altLang="en-US" dirty="0"/>
              <a:t> </a:t>
            </a:r>
            <a:r>
              <a:rPr lang="en-US" dirty="0"/>
              <a:t>of multi-domain network available bandwidth</a:t>
            </a:r>
            <a:r>
              <a:rPr lang="en-US" altLang="zh-CN" dirty="0"/>
              <a:t>.</a:t>
            </a:r>
          </a:p>
          <a:p>
            <a:r>
              <a:rPr lang="en-US" altLang="zh-CN" b="1" dirty="0"/>
              <a:t>Resource</a:t>
            </a:r>
            <a:r>
              <a:rPr lang="zh-CN" altLang="en-US" b="1" dirty="0"/>
              <a:t> </a:t>
            </a:r>
            <a:r>
              <a:rPr lang="en-US" altLang="zh-CN" b="1" dirty="0"/>
              <a:t>abstraction</a:t>
            </a:r>
            <a:r>
              <a:rPr lang="zh-CN" altLang="en-US" b="1" dirty="0"/>
              <a:t> </a:t>
            </a:r>
            <a:r>
              <a:rPr lang="en-US" altLang="zh-CN" b="1" dirty="0"/>
              <a:t>obfuscating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Merge the resource</a:t>
            </a:r>
            <a:r>
              <a:rPr lang="zh-CN" altLang="en-US" dirty="0"/>
              <a:t> </a:t>
            </a:r>
            <a:r>
              <a:rPr lang="en-US" altLang="zh-CN" dirty="0"/>
              <a:t>abstraction of multiple</a:t>
            </a:r>
            <a:r>
              <a:rPr lang="zh-CN" altLang="en-US" dirty="0"/>
              <a:t> </a:t>
            </a:r>
            <a:r>
              <a:rPr lang="en-US" altLang="zh-CN" dirty="0"/>
              <a:t>domains without revealing the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individual domain.</a:t>
            </a:r>
          </a:p>
          <a:p>
            <a:r>
              <a:rPr lang="en-US" altLang="zh-CN" b="1" dirty="0"/>
              <a:t>Super-set</a:t>
            </a:r>
            <a:r>
              <a:rPr lang="zh-CN" altLang="en-US" b="1" dirty="0"/>
              <a:t> </a:t>
            </a:r>
            <a:r>
              <a:rPr lang="en-US" altLang="zh-CN" b="1" dirty="0"/>
              <a:t>projection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scalability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pre-computation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projection.</a:t>
            </a:r>
          </a:p>
          <a:p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78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820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4E80-B3C8-EC4C-B327-12CB7FD37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</p:spPr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Approach:</a:t>
            </a:r>
            <a:r>
              <a:rPr lang="zh-CN" altLang="en-US" dirty="0"/>
              <a:t> </a:t>
            </a:r>
            <a:r>
              <a:rPr lang="en-US" altLang="zh-CN" dirty="0"/>
              <a:t>Network-Application</a:t>
            </a:r>
            <a:r>
              <a:rPr lang="zh-CN" altLang="en-US" dirty="0"/>
              <a:t> </a:t>
            </a:r>
            <a:r>
              <a:rPr lang="en-US" altLang="zh-CN" dirty="0"/>
              <a:t>Integration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1D01-E53E-7D44-857E-1A47966D0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Network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black</a:t>
            </a:r>
            <a:r>
              <a:rPr lang="zh-CN" altLang="en-US" dirty="0"/>
              <a:t> </a:t>
            </a:r>
            <a:r>
              <a:rPr lang="en-US" altLang="zh-CN" dirty="0"/>
              <a:t>box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utilize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</a:p>
          <a:p>
            <a:endParaRPr lang="en-US" dirty="0"/>
          </a:p>
          <a:p>
            <a:r>
              <a:rPr lang="en-US" altLang="zh-CN" b="1" dirty="0"/>
              <a:t>Application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semantics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instructions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requirements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549C6-E255-AF4E-B054-772EEBF7E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8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F8C1-7962-404D-8B6C-1A12F9D1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Roadmap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09E77-BF38-404A-B014-94305D030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(in)efficient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be?</a:t>
            </a:r>
          </a:p>
          <a:p>
            <a:pPr lvl="1"/>
            <a:r>
              <a:rPr lang="en-US" altLang="zh-CN" dirty="0" err="1">
                <a:solidFill>
                  <a:srgbClr val="FF0000"/>
                </a:solidFill>
              </a:rPr>
              <a:t>BoxOpt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optimizing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dark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[AAAI-19]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[TON-21]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44A14-640F-204B-9BE7-30B6455F0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8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5642</TotalTime>
  <Words>5741</Words>
  <Application>Microsoft Macintosh PowerPoint</Application>
  <PresentationFormat>Widescreen</PresentationFormat>
  <Paragraphs>839</Paragraphs>
  <Slides>78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97" baseType="lpstr">
      <vt:lpstr>Arial Unicode MS</vt:lpstr>
      <vt:lpstr>等线</vt:lpstr>
      <vt:lpstr>等线 Light</vt:lpstr>
      <vt:lpstr>Microsoft YaHei</vt:lpstr>
      <vt:lpstr>Microsoft YaHei</vt:lpstr>
      <vt:lpstr>ＭＳ Ｐゴシック</vt:lpstr>
      <vt:lpstr>ZapfDingbats</vt:lpstr>
      <vt:lpstr>Arial</vt:lpstr>
      <vt:lpstr>Calibri</vt:lpstr>
      <vt:lpstr>Calibri Light</vt:lpstr>
      <vt:lpstr>Cambria Math</vt:lpstr>
      <vt:lpstr>Comic Sans MS</vt:lpstr>
      <vt:lpstr>Courier New</vt:lpstr>
      <vt:lpstr>Tahoma</vt:lpstr>
      <vt:lpstr>Times New Roman</vt:lpstr>
      <vt:lpstr>Wingdings</vt:lpstr>
      <vt:lpstr>Office Theme</vt:lpstr>
      <vt:lpstr>Photo Editor Photo</vt:lpstr>
      <vt:lpstr>Visio</vt:lpstr>
      <vt:lpstr>Interdomain Resource Orchestration:  An Network-Application Integration Approach </vt:lpstr>
      <vt:lpstr>A Quick Look at Internet: Past</vt:lpstr>
      <vt:lpstr>A Quick Look at Internet: Present</vt:lpstr>
      <vt:lpstr>A Quick Look at Internet: Present</vt:lpstr>
      <vt:lpstr>A Quick Look at Internet: Present</vt:lpstr>
      <vt:lpstr>PowerPoint Presentation</vt:lpstr>
      <vt:lpstr>Issues of Current Network Architecture </vt:lpstr>
      <vt:lpstr>Our Approach: Network-Application Integration</vt:lpstr>
      <vt:lpstr>Roadmap</vt:lpstr>
      <vt:lpstr>A Fairy Tale Question </vt:lpstr>
      <vt:lpstr>Fairy Tale in Network</vt:lpstr>
      <vt:lpstr>Previous Proposals</vt:lpstr>
      <vt:lpstr>Our Solution: BoxOpt</vt:lpstr>
      <vt:lpstr>Simple Reservation Interface as a Resource Membership Oracle</vt:lpstr>
      <vt:lpstr>Optimization via Membership Oracle: Problem Definition</vt:lpstr>
      <vt:lpstr>Optimization via Membership Oracle: Roadmap</vt:lpstr>
      <vt:lpstr>From ReMEM to ReSEP</vt:lpstr>
      <vt:lpstr>From ReMEM to ReSEP: Basic Idea</vt:lpstr>
      <vt:lpstr>From ReMEM to ReSEP: Analysis</vt:lpstr>
      <vt:lpstr>From ReSEP to ReOPT</vt:lpstr>
      <vt:lpstr>Putting Things Together</vt:lpstr>
      <vt:lpstr>Performance Evaluation</vt:lpstr>
      <vt:lpstr>Efficiency and Scalability of BoxOpt</vt:lpstr>
      <vt:lpstr>Efficiency Breakdown: from ReMEM to ReSEP</vt:lpstr>
      <vt:lpstr>Summary</vt:lpstr>
      <vt:lpstr>Roadmap</vt:lpstr>
      <vt:lpstr>Strawman: Application Layer Traffic Optimization Protocol </vt:lpstr>
      <vt:lpstr>One-Big-Switch Abstraction: Ambiguity</vt:lpstr>
      <vt:lpstr>Mercator Resource Abstraction</vt:lpstr>
      <vt:lpstr>Can Resource Abstraction Handle Non-Unicast Circuits?</vt:lpstr>
      <vt:lpstr>Resource Abstraction: Multi-Path Circuit</vt:lpstr>
      <vt:lpstr>Resource Abstraction: Accuracy</vt:lpstr>
      <vt:lpstr>Resource Abstraction: Privacy Concern</vt:lpstr>
      <vt:lpstr>Mercator: Key Components</vt:lpstr>
      <vt:lpstr>Resource Abstraction Obfuscating Protocol</vt:lpstr>
      <vt:lpstr>Resource Abstraction Obfuscating Protocol: Example</vt:lpstr>
      <vt:lpstr>Resource Abstraction: Scalability Concern</vt:lpstr>
      <vt:lpstr>Mercator: Key Components</vt:lpstr>
      <vt:lpstr>Mercator: Putting Pieces Together</vt:lpstr>
      <vt:lpstr>Benefits of Mercator</vt:lpstr>
      <vt:lpstr>Benefits of Mercator</vt:lpstr>
      <vt:lpstr>Efficiency of Resource Abstraction Obfuscating</vt:lpstr>
      <vt:lpstr>Summary</vt:lpstr>
      <vt:lpstr>Roadmap</vt:lpstr>
      <vt:lpstr>Background: What is Interdomain Routing</vt:lpstr>
      <vt:lpstr>Limitation of BGP: Lacking Mechanisms for Flexible End-to-End Interdomain Route Control</vt:lpstr>
      <vt:lpstr>Related Work to Achieve Flexible End-to-End Interdomain Route Control </vt:lpstr>
      <vt:lpstr>Software-Defined Internetworking</vt:lpstr>
      <vt:lpstr>Control Model: Abstract AS as Virtual Switch</vt:lpstr>
      <vt:lpstr>Control Model: Control SDI Network</vt:lpstr>
      <vt:lpstr>SDI vs. SDN: Key Difference</vt:lpstr>
      <vt:lpstr>Client SDI Control Optimization Problem</vt:lpstr>
      <vt:lpstr>First Cut: A Naïve Enumeration Algorithm</vt:lpstr>
      <vt:lpstr>A Blackbox Optimization Reformulation: Lift Path Consistency from Constraint to Objective Function</vt:lpstr>
      <vt:lpstr>Customize Blackbox Optimization for Client SDI Control Optimization</vt:lpstr>
      <vt:lpstr>Customize Blackbox Optimization for Client SDI Control Optimization</vt:lpstr>
      <vt:lpstr>Put Two Ideas into BO to Improve Search Efficiency</vt:lpstr>
      <vt:lpstr>Performance Evaluation: Settings</vt:lpstr>
      <vt:lpstr>Results: Efficacy and Efficiency of SDI Control</vt:lpstr>
      <vt:lpstr>Summary</vt:lpstr>
      <vt:lpstr>What We Have Accomplished</vt:lpstr>
      <vt:lpstr>Many Open Questions Awaits for Us</vt:lpstr>
      <vt:lpstr>Backup Slides</vt:lpstr>
      <vt:lpstr>Optimization via Membership Oracle: Basic Idea</vt:lpstr>
      <vt:lpstr>Correctness of BoxOpt</vt:lpstr>
      <vt:lpstr>Efficiency Breakdown: from ReSEP to ReOPT</vt:lpstr>
      <vt:lpstr>Resource Abstraction: Weight-Cost Multi-Path Circuit</vt:lpstr>
      <vt:lpstr>Resource Abstraction Obfuscating Protocol: Specification</vt:lpstr>
      <vt:lpstr>Resource Abstraction Super-Set Projection</vt:lpstr>
      <vt:lpstr>Performance Evaluation</vt:lpstr>
      <vt:lpstr>Efficiency of Super-Set Projection</vt:lpstr>
      <vt:lpstr>Select Consistent Paths</vt:lpstr>
      <vt:lpstr>Results: Search Efficiency Improvement Over Naïve Enumeration </vt:lpstr>
      <vt:lpstr>Background</vt:lpstr>
      <vt:lpstr>Example: Compact Muon Solenoid (CMS) Experiment in Large Hadron Collider (LHC)</vt:lpstr>
      <vt:lpstr>Multi-domain Circuit Reservation Systems </vt:lpstr>
      <vt:lpstr>Inefficiency of Reservation Systems: Example</vt:lpstr>
      <vt:lpstr>Mercator: Key Components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Network Verification to Large Networks: Progress and Opportunities </dc:title>
  <dc:creator>Microsoft Office User</dc:creator>
  <cp:lastModifiedBy>Qiao Xiang</cp:lastModifiedBy>
  <cp:revision>194</cp:revision>
  <dcterms:created xsi:type="dcterms:W3CDTF">2021-11-26T09:40:16Z</dcterms:created>
  <dcterms:modified xsi:type="dcterms:W3CDTF">2021-12-09T09:36:31Z</dcterms:modified>
</cp:coreProperties>
</file>